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 uri="GoogleSlidesCustomDataVersion2">
      <go:slidesCustomData xmlns:go="http://customooxmlschemas.google.com/" r:id="rId19" roundtripDataSignature="AMtx7mg5hOJHfJ+GJ+5aAgZL+M1u4wo0T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28EA1EA1-F018-42BB-B917-47B4788641CB}">
  <a:tblStyle styleId="{28EA1EA1-F018-42BB-B917-47B4788641CB}"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5" Type="http://schemas.openxmlformats.org/officeDocument/2006/relationships/slideMaster" Target="slideMasters/slideMaster1.xml"/><Relationship Id="rId19" Type="http://customschemas.google.com/relationships/presentationmetadata" Target="metadata"/><Relationship Id="rId6" Type="http://schemas.openxmlformats.org/officeDocument/2006/relationships/notesMaster" Target="notesMasters/notesMaster1.xml"/><Relationship Id="rId18" Type="http://schemas.openxmlformats.org/officeDocument/2006/relationships/slide" Target="slides/slide12.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p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0" name="Google Shape;60;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g329093c59d9_0_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6" name="Google Shape;116;g329093c59d9_0_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g329093c59d9_0_1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3" name="Google Shape;123;g329093c59d9_0_1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g329093c59d9_0_3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1" name="Google Shape;131;g329093c59d9_0_3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g329093c59d9_0_2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6" name="Google Shape;66;g329093c59d9_0_2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p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2" name="Google Shape;72;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p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8" name="Google Shape;78;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g327e58d7121_0_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g327e58d7121_0_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5" name="Google Shape;85;g327e58d7121_0_0: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p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1" name="Google Shape;91;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p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7" name="Google Shape;97;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g329093c59d9_0_2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3" name="Google Shape;103;g329093c59d9_0_2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g329093c59d9_0_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9" name="Google Shape;109;g329093c59d9_0_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3" name="Shape 13"/>
        <p:cNvGrpSpPr/>
        <p:nvPr/>
      </p:nvGrpSpPr>
      <p:grpSpPr>
        <a:xfrm>
          <a:off x="0" y="0"/>
          <a:ext cx="0" cy="0"/>
          <a:chOff x="0" y="0"/>
          <a:chExt cx="0" cy="0"/>
        </a:xfrm>
      </p:grpSpPr>
      <p:sp>
        <p:nvSpPr>
          <p:cNvPr id="14" name="Google Shape;14;g32c117ccd2d_0_4"/>
          <p:cNvSpPr txBox="1"/>
          <p:nvPr>
            <p:ph type="ctrTitle"/>
          </p:nvPr>
        </p:nvSpPr>
        <p:spPr>
          <a:xfrm>
            <a:off x="311708" y="992767"/>
            <a:ext cx="8520600" cy="27369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5" name="Google Shape;15;g32c117ccd2d_0_4"/>
          <p:cNvSpPr txBox="1"/>
          <p:nvPr>
            <p:ph idx="1" type="subTitle"/>
          </p:nvPr>
        </p:nvSpPr>
        <p:spPr>
          <a:xfrm>
            <a:off x="311700" y="3778833"/>
            <a:ext cx="8520600" cy="10569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6" name="Google Shape;16;g32c117ccd2d_0_4"/>
          <p:cNvSpPr txBox="1"/>
          <p:nvPr>
            <p:ph idx="12" type="sldNum"/>
          </p:nvPr>
        </p:nvSpPr>
        <p:spPr>
          <a:xfrm>
            <a:off x="8472458" y="6217622"/>
            <a:ext cx="548700" cy="5247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8" name="Shape 48"/>
        <p:cNvGrpSpPr/>
        <p:nvPr/>
      </p:nvGrpSpPr>
      <p:grpSpPr>
        <a:xfrm>
          <a:off x="0" y="0"/>
          <a:ext cx="0" cy="0"/>
          <a:chOff x="0" y="0"/>
          <a:chExt cx="0" cy="0"/>
        </a:xfrm>
      </p:grpSpPr>
      <p:sp>
        <p:nvSpPr>
          <p:cNvPr id="49" name="Google Shape;49;g32c117ccd2d_0_39"/>
          <p:cNvSpPr txBox="1"/>
          <p:nvPr>
            <p:ph hasCustomPrompt="1" type="title"/>
          </p:nvPr>
        </p:nvSpPr>
        <p:spPr>
          <a:xfrm>
            <a:off x="311700" y="1474833"/>
            <a:ext cx="8520600" cy="26181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50" name="Google Shape;50;g32c117ccd2d_0_39"/>
          <p:cNvSpPr txBox="1"/>
          <p:nvPr>
            <p:ph idx="1" type="body"/>
          </p:nvPr>
        </p:nvSpPr>
        <p:spPr>
          <a:xfrm>
            <a:off x="311700" y="4202967"/>
            <a:ext cx="8520600" cy="17343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51" name="Google Shape;51;g32c117ccd2d_0_39"/>
          <p:cNvSpPr txBox="1"/>
          <p:nvPr>
            <p:ph idx="12" type="sldNum"/>
          </p:nvPr>
        </p:nvSpPr>
        <p:spPr>
          <a:xfrm>
            <a:off x="8472458" y="6217622"/>
            <a:ext cx="548700" cy="5247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2" name="Shape 52"/>
        <p:cNvGrpSpPr/>
        <p:nvPr/>
      </p:nvGrpSpPr>
      <p:grpSpPr>
        <a:xfrm>
          <a:off x="0" y="0"/>
          <a:ext cx="0" cy="0"/>
          <a:chOff x="0" y="0"/>
          <a:chExt cx="0" cy="0"/>
        </a:xfrm>
      </p:grpSpPr>
      <p:sp>
        <p:nvSpPr>
          <p:cNvPr id="53" name="Google Shape;53;g32c117ccd2d_0_43"/>
          <p:cNvSpPr txBox="1"/>
          <p:nvPr>
            <p:ph idx="12" type="sldNum"/>
          </p:nvPr>
        </p:nvSpPr>
        <p:spPr>
          <a:xfrm>
            <a:off x="8472458" y="6217622"/>
            <a:ext cx="548700" cy="5247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54" name="Shape 54"/>
        <p:cNvGrpSpPr/>
        <p:nvPr/>
      </p:nvGrpSpPr>
      <p:grpSpPr>
        <a:xfrm>
          <a:off x="0" y="0"/>
          <a:ext cx="0" cy="0"/>
          <a:chOff x="0" y="0"/>
          <a:chExt cx="0" cy="0"/>
        </a:xfrm>
      </p:grpSpPr>
      <p:sp>
        <p:nvSpPr>
          <p:cNvPr id="55" name="Google Shape;55;g32c117ccd2d_0_45"/>
          <p:cNvSpPr txBox="1"/>
          <p:nvPr>
            <p:ph idx="1" type="body"/>
          </p:nvPr>
        </p:nvSpPr>
        <p:spPr>
          <a:xfrm>
            <a:off x="872067" y="2675467"/>
            <a:ext cx="7408200" cy="34506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SzPts val="1800"/>
              <a:buChar char="●"/>
              <a:defRPr/>
            </a:lvl1pPr>
            <a:lvl2pPr indent="-342900" lvl="1" marL="914400" algn="l">
              <a:spcBef>
                <a:spcPts val="1200"/>
              </a:spcBef>
              <a:spcAft>
                <a:spcPts val="0"/>
              </a:spcAft>
              <a:buSzPts val="1800"/>
              <a:buChar char="○"/>
              <a:defRPr/>
            </a:lvl2pPr>
            <a:lvl3pPr indent="-342900" lvl="2" marL="1371600" algn="l">
              <a:spcBef>
                <a:spcPts val="1200"/>
              </a:spcBef>
              <a:spcAft>
                <a:spcPts val="0"/>
              </a:spcAft>
              <a:buSzPts val="1800"/>
              <a:buChar char="■"/>
              <a:defRPr/>
            </a:lvl3pPr>
            <a:lvl4pPr indent="-342900" lvl="3" marL="1828800" algn="l">
              <a:spcBef>
                <a:spcPts val="1200"/>
              </a:spcBef>
              <a:spcAft>
                <a:spcPts val="0"/>
              </a:spcAft>
              <a:buSzPts val="1800"/>
              <a:buChar char="●"/>
              <a:defRPr/>
            </a:lvl4pPr>
            <a:lvl5pPr indent="-342900" lvl="4" marL="2286000" algn="l">
              <a:spcBef>
                <a:spcPts val="1200"/>
              </a:spcBef>
              <a:spcAft>
                <a:spcPts val="0"/>
              </a:spcAft>
              <a:buSzPts val="1800"/>
              <a:buChar char="○"/>
              <a:defRPr/>
            </a:lvl5pPr>
            <a:lvl6pPr indent="-342900" lvl="5" marL="2743200" algn="l">
              <a:spcBef>
                <a:spcPts val="1200"/>
              </a:spcBef>
              <a:spcAft>
                <a:spcPts val="0"/>
              </a:spcAft>
              <a:buSzPts val="1800"/>
              <a:buChar char="■"/>
              <a:defRPr/>
            </a:lvl6pPr>
            <a:lvl7pPr indent="-342900" lvl="6" marL="3200400" algn="l">
              <a:spcBef>
                <a:spcPts val="1200"/>
              </a:spcBef>
              <a:spcAft>
                <a:spcPts val="0"/>
              </a:spcAft>
              <a:buSzPts val="1800"/>
              <a:buChar char="●"/>
              <a:defRPr/>
            </a:lvl7pPr>
            <a:lvl8pPr indent="-342900" lvl="7" marL="3657600" algn="l">
              <a:spcBef>
                <a:spcPts val="1200"/>
              </a:spcBef>
              <a:spcAft>
                <a:spcPts val="0"/>
              </a:spcAft>
              <a:buSzPts val="1800"/>
              <a:buChar char="○"/>
              <a:defRPr/>
            </a:lvl8pPr>
            <a:lvl9pPr indent="-342900" lvl="8" marL="4114800" algn="l">
              <a:spcBef>
                <a:spcPts val="1200"/>
              </a:spcBef>
              <a:spcAft>
                <a:spcPts val="1200"/>
              </a:spcAft>
              <a:buSzPts val="1800"/>
              <a:buChar char="■"/>
              <a:defRPr/>
            </a:lvl9pPr>
          </a:lstStyle>
          <a:p/>
        </p:txBody>
      </p:sp>
      <p:sp>
        <p:nvSpPr>
          <p:cNvPr id="56" name="Google Shape;56;g32c117ccd2d_0_45"/>
          <p:cNvSpPr txBox="1"/>
          <p:nvPr>
            <p:ph idx="12" type="sldNum"/>
          </p:nvPr>
        </p:nvSpPr>
        <p:spPr>
          <a:xfrm>
            <a:off x="3991088" y="6250163"/>
            <a:ext cx="1161900" cy="365100"/>
          </a:xfrm>
          <a:prstGeom prst="rect">
            <a:avLst/>
          </a:prstGeom>
          <a:noFill/>
          <a:ln>
            <a:noFill/>
          </a:ln>
        </p:spPr>
        <p:txBody>
          <a:bodyPr anchorCtr="0" anchor="ctr" bIns="45700" lIns="91425" spcFirstLastPara="1" rIns="91425" wrap="square" tIns="45700">
            <a:norm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
        <p:nvSpPr>
          <p:cNvPr id="57" name="Google Shape;57;g32c117ccd2d_0_45"/>
          <p:cNvSpPr txBox="1"/>
          <p:nvPr>
            <p:ph type="title"/>
          </p:nvPr>
        </p:nvSpPr>
        <p:spPr>
          <a:xfrm>
            <a:off x="457200" y="338328"/>
            <a:ext cx="8229600" cy="12528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lt1"/>
              </a:buClr>
              <a:buSzPts val="1800"/>
              <a:buNone/>
              <a:defRPr/>
            </a:lvl1pPr>
            <a:lvl2pPr lvl="1" algn="l">
              <a:spcBef>
                <a:spcPts val="0"/>
              </a:spcBef>
              <a:spcAft>
                <a:spcPts val="0"/>
              </a:spcAft>
              <a:buSzPts val="2800"/>
              <a:buNone/>
              <a:defRPr/>
            </a:lvl2pPr>
            <a:lvl3pPr lvl="2" algn="l">
              <a:spcBef>
                <a:spcPts val="0"/>
              </a:spcBef>
              <a:spcAft>
                <a:spcPts val="0"/>
              </a:spcAft>
              <a:buSzPts val="2800"/>
              <a:buNone/>
              <a:defRPr/>
            </a:lvl3pPr>
            <a:lvl4pPr lvl="3" algn="l">
              <a:spcBef>
                <a:spcPts val="0"/>
              </a:spcBef>
              <a:spcAft>
                <a:spcPts val="0"/>
              </a:spcAft>
              <a:buSzPts val="2800"/>
              <a:buNone/>
              <a:defRPr/>
            </a:lvl4pPr>
            <a:lvl5pPr lvl="4" algn="l">
              <a:spcBef>
                <a:spcPts val="0"/>
              </a:spcBef>
              <a:spcAft>
                <a:spcPts val="0"/>
              </a:spcAft>
              <a:buSzPts val="2800"/>
              <a:buNone/>
              <a:defRPr/>
            </a:lvl5pPr>
            <a:lvl6pPr lvl="5" algn="l">
              <a:spcBef>
                <a:spcPts val="0"/>
              </a:spcBef>
              <a:spcAft>
                <a:spcPts val="0"/>
              </a:spcAft>
              <a:buSzPts val="2800"/>
              <a:buNone/>
              <a:defRPr/>
            </a:lvl6pPr>
            <a:lvl7pPr lvl="6" algn="l">
              <a:spcBef>
                <a:spcPts val="0"/>
              </a:spcBef>
              <a:spcAft>
                <a:spcPts val="0"/>
              </a:spcAft>
              <a:buSzPts val="2800"/>
              <a:buNone/>
              <a:defRPr/>
            </a:lvl7pPr>
            <a:lvl8pPr lvl="7" algn="l">
              <a:spcBef>
                <a:spcPts val="0"/>
              </a:spcBef>
              <a:spcAft>
                <a:spcPts val="0"/>
              </a:spcAft>
              <a:buSzPts val="2800"/>
              <a:buNone/>
              <a:defRPr/>
            </a:lvl8pPr>
            <a:lvl9pPr lvl="8" algn="l">
              <a:spcBef>
                <a:spcPts val="0"/>
              </a:spcBef>
              <a:spcAft>
                <a:spcPts val="0"/>
              </a:spcAft>
              <a:buSzPts val="2800"/>
              <a:buNone/>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7" name="Shape 17"/>
        <p:cNvGrpSpPr/>
        <p:nvPr/>
      </p:nvGrpSpPr>
      <p:grpSpPr>
        <a:xfrm>
          <a:off x="0" y="0"/>
          <a:ext cx="0" cy="0"/>
          <a:chOff x="0" y="0"/>
          <a:chExt cx="0" cy="0"/>
        </a:xfrm>
      </p:grpSpPr>
      <p:sp>
        <p:nvSpPr>
          <p:cNvPr id="18" name="Google Shape;18;g32c117ccd2d_0_8"/>
          <p:cNvSpPr txBox="1"/>
          <p:nvPr>
            <p:ph type="title"/>
          </p:nvPr>
        </p:nvSpPr>
        <p:spPr>
          <a:xfrm>
            <a:off x="311700" y="2867800"/>
            <a:ext cx="8520600" cy="11223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9" name="Google Shape;19;g32c117ccd2d_0_8"/>
          <p:cNvSpPr txBox="1"/>
          <p:nvPr>
            <p:ph idx="12" type="sldNum"/>
          </p:nvPr>
        </p:nvSpPr>
        <p:spPr>
          <a:xfrm>
            <a:off x="8472458" y="6217622"/>
            <a:ext cx="548700" cy="5247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0" name="Shape 20"/>
        <p:cNvGrpSpPr/>
        <p:nvPr/>
      </p:nvGrpSpPr>
      <p:grpSpPr>
        <a:xfrm>
          <a:off x="0" y="0"/>
          <a:ext cx="0" cy="0"/>
          <a:chOff x="0" y="0"/>
          <a:chExt cx="0" cy="0"/>
        </a:xfrm>
      </p:grpSpPr>
      <p:sp>
        <p:nvSpPr>
          <p:cNvPr id="21" name="Google Shape;21;g32c117ccd2d_0_11"/>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g32c117ccd2d_0_11"/>
          <p:cNvSpPr txBox="1"/>
          <p:nvPr>
            <p:ph idx="1" type="body"/>
          </p:nvPr>
        </p:nvSpPr>
        <p:spPr>
          <a:xfrm>
            <a:off x="311700" y="1536633"/>
            <a:ext cx="8520600" cy="45552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23" name="Google Shape;23;g32c117ccd2d_0_11"/>
          <p:cNvSpPr txBox="1"/>
          <p:nvPr>
            <p:ph idx="12" type="sldNum"/>
          </p:nvPr>
        </p:nvSpPr>
        <p:spPr>
          <a:xfrm>
            <a:off x="8472458" y="6217622"/>
            <a:ext cx="548700" cy="5247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4" name="Shape 24"/>
        <p:cNvGrpSpPr/>
        <p:nvPr/>
      </p:nvGrpSpPr>
      <p:grpSpPr>
        <a:xfrm>
          <a:off x="0" y="0"/>
          <a:ext cx="0" cy="0"/>
          <a:chOff x="0" y="0"/>
          <a:chExt cx="0" cy="0"/>
        </a:xfrm>
      </p:grpSpPr>
      <p:sp>
        <p:nvSpPr>
          <p:cNvPr id="25" name="Google Shape;25;g32c117ccd2d_0_15"/>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6" name="Google Shape;26;g32c117ccd2d_0_15"/>
          <p:cNvSpPr txBox="1"/>
          <p:nvPr>
            <p:ph idx="1" type="body"/>
          </p:nvPr>
        </p:nvSpPr>
        <p:spPr>
          <a:xfrm>
            <a:off x="311700" y="1536633"/>
            <a:ext cx="3999900" cy="45552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7" name="Google Shape;27;g32c117ccd2d_0_15"/>
          <p:cNvSpPr txBox="1"/>
          <p:nvPr>
            <p:ph idx="2" type="body"/>
          </p:nvPr>
        </p:nvSpPr>
        <p:spPr>
          <a:xfrm>
            <a:off x="4832400" y="1536633"/>
            <a:ext cx="3999900" cy="45552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8" name="Google Shape;28;g32c117ccd2d_0_15"/>
          <p:cNvSpPr txBox="1"/>
          <p:nvPr>
            <p:ph idx="12" type="sldNum"/>
          </p:nvPr>
        </p:nvSpPr>
        <p:spPr>
          <a:xfrm>
            <a:off x="8472458" y="6217622"/>
            <a:ext cx="548700" cy="5247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9" name="Shape 29"/>
        <p:cNvGrpSpPr/>
        <p:nvPr/>
      </p:nvGrpSpPr>
      <p:grpSpPr>
        <a:xfrm>
          <a:off x="0" y="0"/>
          <a:ext cx="0" cy="0"/>
          <a:chOff x="0" y="0"/>
          <a:chExt cx="0" cy="0"/>
        </a:xfrm>
      </p:grpSpPr>
      <p:sp>
        <p:nvSpPr>
          <p:cNvPr id="30" name="Google Shape;30;g32c117ccd2d_0_20"/>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31" name="Google Shape;31;g32c117ccd2d_0_20"/>
          <p:cNvSpPr txBox="1"/>
          <p:nvPr>
            <p:ph idx="12" type="sldNum"/>
          </p:nvPr>
        </p:nvSpPr>
        <p:spPr>
          <a:xfrm>
            <a:off x="8472458" y="6217622"/>
            <a:ext cx="548700" cy="5247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2" name="Shape 32"/>
        <p:cNvGrpSpPr/>
        <p:nvPr/>
      </p:nvGrpSpPr>
      <p:grpSpPr>
        <a:xfrm>
          <a:off x="0" y="0"/>
          <a:ext cx="0" cy="0"/>
          <a:chOff x="0" y="0"/>
          <a:chExt cx="0" cy="0"/>
        </a:xfrm>
      </p:grpSpPr>
      <p:sp>
        <p:nvSpPr>
          <p:cNvPr id="33" name="Google Shape;33;g32c117ccd2d_0_23"/>
          <p:cNvSpPr txBox="1"/>
          <p:nvPr>
            <p:ph type="title"/>
          </p:nvPr>
        </p:nvSpPr>
        <p:spPr>
          <a:xfrm>
            <a:off x="311700" y="740800"/>
            <a:ext cx="2808000" cy="1007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4" name="Google Shape;34;g32c117ccd2d_0_23"/>
          <p:cNvSpPr txBox="1"/>
          <p:nvPr>
            <p:ph idx="1" type="body"/>
          </p:nvPr>
        </p:nvSpPr>
        <p:spPr>
          <a:xfrm>
            <a:off x="311700" y="1852800"/>
            <a:ext cx="2808000" cy="42393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5" name="Google Shape;35;g32c117ccd2d_0_23"/>
          <p:cNvSpPr txBox="1"/>
          <p:nvPr>
            <p:ph idx="12" type="sldNum"/>
          </p:nvPr>
        </p:nvSpPr>
        <p:spPr>
          <a:xfrm>
            <a:off x="8472458" y="6217622"/>
            <a:ext cx="548700" cy="5247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6" name="Shape 36"/>
        <p:cNvGrpSpPr/>
        <p:nvPr/>
      </p:nvGrpSpPr>
      <p:grpSpPr>
        <a:xfrm>
          <a:off x="0" y="0"/>
          <a:ext cx="0" cy="0"/>
          <a:chOff x="0" y="0"/>
          <a:chExt cx="0" cy="0"/>
        </a:xfrm>
      </p:grpSpPr>
      <p:sp>
        <p:nvSpPr>
          <p:cNvPr id="37" name="Google Shape;37;g32c117ccd2d_0_27"/>
          <p:cNvSpPr txBox="1"/>
          <p:nvPr>
            <p:ph type="title"/>
          </p:nvPr>
        </p:nvSpPr>
        <p:spPr>
          <a:xfrm>
            <a:off x="490250" y="600200"/>
            <a:ext cx="6367800" cy="54543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8" name="Google Shape;38;g32c117ccd2d_0_27"/>
          <p:cNvSpPr txBox="1"/>
          <p:nvPr>
            <p:ph idx="12" type="sldNum"/>
          </p:nvPr>
        </p:nvSpPr>
        <p:spPr>
          <a:xfrm>
            <a:off x="8472458" y="6217622"/>
            <a:ext cx="548700" cy="5247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9" name="Shape 39"/>
        <p:cNvGrpSpPr/>
        <p:nvPr/>
      </p:nvGrpSpPr>
      <p:grpSpPr>
        <a:xfrm>
          <a:off x="0" y="0"/>
          <a:ext cx="0" cy="0"/>
          <a:chOff x="0" y="0"/>
          <a:chExt cx="0" cy="0"/>
        </a:xfrm>
      </p:grpSpPr>
      <p:sp>
        <p:nvSpPr>
          <p:cNvPr id="40" name="Google Shape;40;g32c117ccd2d_0_30"/>
          <p:cNvSpPr/>
          <p:nvPr/>
        </p:nvSpPr>
        <p:spPr>
          <a:xfrm>
            <a:off x="4572000" y="-167"/>
            <a:ext cx="4572000" cy="68580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 name="Google Shape;41;g32c117ccd2d_0_30"/>
          <p:cNvSpPr txBox="1"/>
          <p:nvPr>
            <p:ph type="title"/>
          </p:nvPr>
        </p:nvSpPr>
        <p:spPr>
          <a:xfrm>
            <a:off x="265500" y="1644233"/>
            <a:ext cx="4045200" cy="19764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42" name="Google Shape;42;g32c117ccd2d_0_30"/>
          <p:cNvSpPr txBox="1"/>
          <p:nvPr>
            <p:ph idx="1" type="subTitle"/>
          </p:nvPr>
        </p:nvSpPr>
        <p:spPr>
          <a:xfrm>
            <a:off x="265500" y="3737433"/>
            <a:ext cx="4045200" cy="16467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3" name="Google Shape;43;g32c117ccd2d_0_30"/>
          <p:cNvSpPr txBox="1"/>
          <p:nvPr>
            <p:ph idx="2" type="body"/>
          </p:nvPr>
        </p:nvSpPr>
        <p:spPr>
          <a:xfrm>
            <a:off x="4939500" y="965433"/>
            <a:ext cx="3837000" cy="49269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4" name="Google Shape;44;g32c117ccd2d_0_30"/>
          <p:cNvSpPr txBox="1"/>
          <p:nvPr>
            <p:ph idx="12" type="sldNum"/>
          </p:nvPr>
        </p:nvSpPr>
        <p:spPr>
          <a:xfrm>
            <a:off x="8472458" y="6217622"/>
            <a:ext cx="548700" cy="5247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5" name="Shape 45"/>
        <p:cNvGrpSpPr/>
        <p:nvPr/>
      </p:nvGrpSpPr>
      <p:grpSpPr>
        <a:xfrm>
          <a:off x="0" y="0"/>
          <a:ext cx="0" cy="0"/>
          <a:chOff x="0" y="0"/>
          <a:chExt cx="0" cy="0"/>
        </a:xfrm>
      </p:grpSpPr>
      <p:sp>
        <p:nvSpPr>
          <p:cNvPr id="46" name="Google Shape;46;g32c117ccd2d_0_36"/>
          <p:cNvSpPr txBox="1"/>
          <p:nvPr>
            <p:ph idx="1" type="body"/>
          </p:nvPr>
        </p:nvSpPr>
        <p:spPr>
          <a:xfrm>
            <a:off x="311700" y="5640767"/>
            <a:ext cx="5998800" cy="8067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7" name="Google Shape;47;g32c117ccd2d_0_36"/>
          <p:cNvSpPr txBox="1"/>
          <p:nvPr>
            <p:ph idx="12" type="sldNum"/>
          </p:nvPr>
        </p:nvSpPr>
        <p:spPr>
          <a:xfrm>
            <a:off x="8472458" y="6217622"/>
            <a:ext cx="548700" cy="5247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2.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9" name="Shape 9"/>
        <p:cNvGrpSpPr/>
        <p:nvPr/>
      </p:nvGrpSpPr>
      <p:grpSpPr>
        <a:xfrm>
          <a:off x="0" y="0"/>
          <a:ext cx="0" cy="0"/>
          <a:chOff x="0" y="0"/>
          <a:chExt cx="0" cy="0"/>
        </a:xfrm>
      </p:grpSpPr>
      <p:sp>
        <p:nvSpPr>
          <p:cNvPr id="10" name="Google Shape;10;g32c117ccd2d_0_0"/>
          <p:cNvSpPr txBox="1"/>
          <p:nvPr>
            <p:ph type="title"/>
          </p:nvPr>
        </p:nvSpPr>
        <p:spPr>
          <a:xfrm>
            <a:off x="311700" y="593367"/>
            <a:ext cx="8520600" cy="7635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11" name="Google Shape;11;g32c117ccd2d_0_0"/>
          <p:cNvSpPr txBox="1"/>
          <p:nvPr>
            <p:ph idx="1" type="body"/>
          </p:nvPr>
        </p:nvSpPr>
        <p:spPr>
          <a:xfrm>
            <a:off x="311700" y="1536633"/>
            <a:ext cx="8520600" cy="45552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12" name="Google Shape;12;g32c117ccd2d_0_0"/>
          <p:cNvSpPr txBox="1"/>
          <p:nvPr>
            <p:ph idx="12" type="sldNum"/>
          </p:nvPr>
        </p:nvSpPr>
        <p:spPr>
          <a:xfrm>
            <a:off x="8472458" y="6217622"/>
            <a:ext cx="548700" cy="5247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2.xml"/><Relationship Id="rId3" Type="http://schemas.openxmlformats.org/officeDocument/2006/relationships/hyperlink" Target="https://medtrainer.com/demo/" TargetMode="Externa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 name="Shape 61"/>
        <p:cNvGrpSpPr/>
        <p:nvPr/>
      </p:nvGrpSpPr>
      <p:grpSpPr>
        <a:xfrm>
          <a:off x="0" y="0"/>
          <a:ext cx="0" cy="0"/>
          <a:chOff x="0" y="0"/>
          <a:chExt cx="0" cy="0"/>
        </a:xfrm>
      </p:grpSpPr>
      <p:sp>
        <p:nvSpPr>
          <p:cNvPr id="62" name="Google Shape;62;p1"/>
          <p:cNvSpPr txBox="1"/>
          <p:nvPr>
            <p:ph type="ctrTitle"/>
          </p:nvPr>
        </p:nvSpPr>
        <p:spPr>
          <a:xfrm>
            <a:off x="311708" y="992767"/>
            <a:ext cx="8520600" cy="2736900"/>
          </a:xfrm>
          <a:prstGeom prst="rect">
            <a:avLst/>
          </a:prstGeom>
          <a:noFill/>
          <a:ln>
            <a:noFill/>
          </a:ln>
        </p:spPr>
        <p:txBody>
          <a:bodyPr anchorCtr="0" anchor="b" bIns="45700" lIns="91425" spcFirstLastPara="1" rIns="91425" wrap="square" tIns="45700">
            <a:normAutofit/>
          </a:bodyPr>
          <a:lstStyle/>
          <a:p>
            <a:pPr indent="0" lvl="0" marL="0" rtl="0" algn="ctr">
              <a:spcBef>
                <a:spcPts val="0"/>
              </a:spcBef>
              <a:spcAft>
                <a:spcPts val="0"/>
              </a:spcAft>
              <a:buClr>
                <a:srgbClr val="FFFFFF"/>
              </a:buClr>
              <a:buSzPts val="4400"/>
              <a:buFont typeface="Times New Roman"/>
              <a:buNone/>
            </a:pPr>
            <a:r>
              <a:rPr lang="en-US"/>
              <a:t>Board of Directors</a:t>
            </a:r>
            <a:endParaRPr/>
          </a:p>
          <a:p>
            <a:pPr indent="0" lvl="0" marL="0" rtl="0" algn="ctr">
              <a:spcBef>
                <a:spcPts val="0"/>
              </a:spcBef>
              <a:spcAft>
                <a:spcPts val="0"/>
              </a:spcAft>
              <a:buClr>
                <a:srgbClr val="FFFFFF"/>
              </a:buClr>
              <a:buSzPts val="4400"/>
              <a:buFont typeface="Times New Roman"/>
              <a:buNone/>
            </a:pPr>
            <a:r>
              <a:rPr lang="en-US"/>
              <a:t>Fiduciary Duties</a:t>
            </a:r>
            <a:endParaRPr/>
          </a:p>
        </p:txBody>
      </p:sp>
      <p:sp>
        <p:nvSpPr>
          <p:cNvPr id="63" name="Google Shape;63;p1"/>
          <p:cNvSpPr txBox="1"/>
          <p:nvPr>
            <p:ph idx="1" type="subTitle"/>
          </p:nvPr>
        </p:nvSpPr>
        <p:spPr>
          <a:xfrm>
            <a:off x="823950" y="5051450"/>
            <a:ext cx="7496100" cy="1056900"/>
          </a:xfrm>
          <a:prstGeom prst="rect">
            <a:avLst/>
          </a:prstGeom>
          <a:noFill/>
          <a:ln>
            <a:noFill/>
          </a:ln>
        </p:spPr>
        <p:txBody>
          <a:bodyPr anchorCtr="0" anchor="t" bIns="45700" lIns="91425" spcFirstLastPara="1" rIns="91425" wrap="square" tIns="45700">
            <a:normAutofit/>
          </a:bodyPr>
          <a:lstStyle/>
          <a:p>
            <a:pPr indent="0" lvl="0" marL="0" rtl="0" algn="r">
              <a:spcBef>
                <a:spcPts val="0"/>
              </a:spcBef>
              <a:spcAft>
                <a:spcPts val="0"/>
              </a:spcAft>
              <a:buSzPts val="2000"/>
              <a:buNone/>
            </a:pPr>
            <a:r>
              <a:rPr i="1" lang="en-US">
                <a:highlight>
                  <a:srgbClr val="FFFF00"/>
                </a:highlight>
              </a:rPr>
              <a:t>Revised </a:t>
            </a:r>
            <a:r>
              <a:rPr lang="en-US">
                <a:highlight>
                  <a:srgbClr val="FFFF00"/>
                </a:highlight>
              </a:rPr>
              <a:t>Month</a:t>
            </a:r>
            <a:r>
              <a:rPr lang="en-US">
                <a:highlight>
                  <a:srgbClr val="FFFF00"/>
                </a:highlight>
              </a:rPr>
              <a:t> Year</a:t>
            </a:r>
            <a:endParaRPr>
              <a:highlight>
                <a:srgbClr val="FFFF00"/>
              </a:highlight>
            </a:endParaRPr>
          </a:p>
          <a:p>
            <a:pPr indent="0" lvl="0" marL="0" rtl="0" algn="r">
              <a:spcBef>
                <a:spcPts val="400"/>
              </a:spcBef>
              <a:spcAft>
                <a:spcPts val="0"/>
              </a:spcAft>
              <a:buSzPts val="2000"/>
              <a:buNone/>
            </a:pPr>
            <a:r>
              <a:rPr lang="en-US">
                <a:highlight>
                  <a:srgbClr val="FFFF00"/>
                </a:highlight>
              </a:rPr>
              <a:t>Name, Title</a:t>
            </a:r>
            <a:endParaRPr>
              <a:highlight>
                <a:srgbClr val="FFFF00"/>
              </a:highlight>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g329093c59d9_0_0"/>
          <p:cNvSpPr txBox="1"/>
          <p:nvPr>
            <p:ph idx="1" type="body"/>
          </p:nvPr>
        </p:nvSpPr>
        <p:spPr>
          <a:xfrm>
            <a:off x="867908" y="2236875"/>
            <a:ext cx="7408200" cy="3450600"/>
          </a:xfrm>
          <a:prstGeom prst="rect">
            <a:avLst/>
          </a:prstGeom>
          <a:noFill/>
          <a:ln>
            <a:noFill/>
          </a:ln>
        </p:spPr>
        <p:txBody>
          <a:bodyPr anchorCtr="0" anchor="t" bIns="45700" lIns="91425" spcFirstLastPara="1" rIns="91425" wrap="square" tIns="45700">
            <a:noAutofit/>
          </a:bodyPr>
          <a:lstStyle/>
          <a:p>
            <a:pPr indent="-342900" lvl="0" marL="457200" rtl="0" algn="l">
              <a:spcBef>
                <a:spcPts val="0"/>
              </a:spcBef>
              <a:spcAft>
                <a:spcPts val="0"/>
              </a:spcAft>
              <a:buSzPts val="1800"/>
              <a:buChar char="●"/>
            </a:pPr>
            <a:r>
              <a:rPr i="1" lang="en-US">
                <a:highlight>
                  <a:srgbClr val="FFFF00"/>
                </a:highlight>
              </a:rPr>
              <a:t>How compliance risks are identified</a:t>
            </a:r>
            <a:endParaRPr i="1">
              <a:highlight>
                <a:srgbClr val="FFFF00"/>
              </a:highlight>
            </a:endParaRPr>
          </a:p>
          <a:p>
            <a:pPr indent="-342900" lvl="0" marL="457200" rtl="0" algn="l">
              <a:spcBef>
                <a:spcPts val="0"/>
              </a:spcBef>
              <a:spcAft>
                <a:spcPts val="0"/>
              </a:spcAft>
              <a:buSzPts val="1800"/>
              <a:buChar char="●"/>
            </a:pPr>
            <a:r>
              <a:rPr i="1" lang="en-US">
                <a:highlight>
                  <a:srgbClr val="FFFF00"/>
                </a:highlight>
              </a:rPr>
              <a:t>How compliance risks are investigated</a:t>
            </a:r>
            <a:endParaRPr i="1">
              <a:highlight>
                <a:srgbClr val="FFFF00"/>
              </a:highlight>
            </a:endParaRPr>
          </a:p>
          <a:p>
            <a:pPr indent="-342900" lvl="0" marL="457200" rtl="0" algn="l">
              <a:spcBef>
                <a:spcPts val="0"/>
              </a:spcBef>
              <a:spcAft>
                <a:spcPts val="0"/>
              </a:spcAft>
              <a:buSzPts val="1800"/>
              <a:buChar char="●"/>
            </a:pPr>
            <a:r>
              <a:rPr i="1" lang="en-US">
                <a:highlight>
                  <a:srgbClr val="FFFF00"/>
                </a:highlight>
              </a:rPr>
              <a:t>How appropriate corrective actions and decision making is implemented</a:t>
            </a:r>
            <a:endParaRPr i="1">
              <a:highlight>
                <a:srgbClr val="FFFF00"/>
              </a:highlight>
            </a:endParaRPr>
          </a:p>
          <a:p>
            <a:pPr indent="-342900" lvl="0" marL="457200" rtl="0" algn="l">
              <a:spcBef>
                <a:spcPts val="0"/>
              </a:spcBef>
              <a:spcAft>
                <a:spcPts val="0"/>
              </a:spcAft>
              <a:buSzPts val="1800"/>
              <a:buChar char="●"/>
            </a:pPr>
            <a:r>
              <a:rPr i="1" lang="en-US">
                <a:highlight>
                  <a:srgbClr val="FFFF00"/>
                </a:highlight>
              </a:rPr>
              <a:t>How communication happens between various functions</a:t>
            </a:r>
            <a:endParaRPr i="1">
              <a:highlight>
                <a:srgbClr val="FFFF00"/>
              </a:highlight>
            </a:endParaRPr>
          </a:p>
          <a:p>
            <a:pPr indent="0" lvl="0" marL="0" rtl="0" algn="l">
              <a:spcBef>
                <a:spcPts val="1200"/>
              </a:spcBef>
              <a:spcAft>
                <a:spcPts val="0"/>
              </a:spcAft>
              <a:buNone/>
            </a:pPr>
            <a:r>
              <a:t/>
            </a:r>
            <a:endParaRPr/>
          </a:p>
          <a:p>
            <a:pPr indent="0" lvl="0" marL="0" rtl="0" algn="l">
              <a:spcBef>
                <a:spcPts val="1200"/>
              </a:spcBef>
              <a:spcAft>
                <a:spcPts val="1200"/>
              </a:spcAft>
              <a:buNone/>
            </a:pPr>
            <a:r>
              <a:t/>
            </a:r>
            <a:endParaRPr/>
          </a:p>
        </p:txBody>
      </p:sp>
      <p:sp>
        <p:nvSpPr>
          <p:cNvPr id="119" name="Google Shape;119;g329093c59d9_0_0"/>
          <p:cNvSpPr txBox="1"/>
          <p:nvPr>
            <p:ph type="title"/>
          </p:nvPr>
        </p:nvSpPr>
        <p:spPr>
          <a:xfrm>
            <a:off x="457200" y="338328"/>
            <a:ext cx="8229600" cy="12528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lt1"/>
              </a:buClr>
              <a:buSzPts val="4400"/>
              <a:buFont typeface="Times New Roman"/>
              <a:buNone/>
            </a:pPr>
            <a:r>
              <a:rPr lang="en-US"/>
              <a:t>How Staff Work Together To Reduce Risk</a:t>
            </a:r>
            <a:endParaRPr/>
          </a:p>
        </p:txBody>
      </p:sp>
      <p:sp>
        <p:nvSpPr>
          <p:cNvPr id="120" name="Google Shape;120;g329093c59d9_0_0"/>
          <p:cNvSpPr txBox="1"/>
          <p:nvPr>
            <p:ph idx="1" type="body"/>
          </p:nvPr>
        </p:nvSpPr>
        <p:spPr>
          <a:xfrm>
            <a:off x="984950" y="1293425"/>
            <a:ext cx="7408200" cy="5193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2400"/>
              <a:buNone/>
            </a:pPr>
            <a:r>
              <a:rPr b="1" i="1" lang="en-US">
                <a:highlight>
                  <a:srgbClr val="FFFF00"/>
                </a:highlight>
              </a:rPr>
              <a:t>Edit this slide to align with your organization’s process - this is a </a:t>
            </a:r>
            <a:r>
              <a:rPr b="1" i="1" lang="en-US">
                <a:highlight>
                  <a:srgbClr val="FFFF00"/>
                </a:highlight>
              </a:rPr>
              <a:t>high</a:t>
            </a:r>
            <a:r>
              <a:rPr b="1" i="1" lang="en-US">
                <a:highlight>
                  <a:srgbClr val="FFFF00"/>
                </a:highlight>
              </a:rPr>
              <a:t> level overview designed to instill confidence in your team</a:t>
            </a:r>
            <a:endParaRPr/>
          </a:p>
          <a:p>
            <a:pPr indent="0" lvl="0" marL="0" rtl="0" algn="l">
              <a:spcBef>
                <a:spcPts val="1200"/>
              </a:spcBef>
              <a:spcAft>
                <a:spcPts val="1200"/>
              </a:spcAft>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g329093c59d9_0_15"/>
          <p:cNvSpPr txBox="1"/>
          <p:nvPr>
            <p:ph idx="1" type="body"/>
          </p:nvPr>
        </p:nvSpPr>
        <p:spPr>
          <a:xfrm>
            <a:off x="867908" y="2007100"/>
            <a:ext cx="7408200" cy="345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2400"/>
              <a:buNone/>
            </a:pPr>
            <a:r>
              <a:rPr b="1" lang="en-US"/>
              <a:t>Annually</a:t>
            </a:r>
            <a:endParaRPr b="1"/>
          </a:p>
          <a:p>
            <a:pPr indent="-342900" lvl="0" marL="457200" rtl="0" algn="l">
              <a:spcBef>
                <a:spcPts val="1200"/>
              </a:spcBef>
              <a:spcAft>
                <a:spcPts val="0"/>
              </a:spcAft>
              <a:buSzPts val="1800"/>
              <a:buChar char="●"/>
            </a:pPr>
            <a:r>
              <a:rPr i="1" lang="en-US">
                <a:highlight>
                  <a:srgbClr val="FFFF00"/>
                </a:highlight>
              </a:rPr>
              <a:t>Insert information the board can expect to receive annually</a:t>
            </a:r>
            <a:endParaRPr i="1">
              <a:highlight>
                <a:srgbClr val="FFFF00"/>
              </a:highlight>
            </a:endParaRPr>
          </a:p>
          <a:p>
            <a:pPr indent="0" lvl="0" marL="0" rtl="0" algn="l">
              <a:spcBef>
                <a:spcPts val="1200"/>
              </a:spcBef>
              <a:spcAft>
                <a:spcPts val="0"/>
              </a:spcAft>
              <a:buNone/>
            </a:pPr>
            <a:r>
              <a:rPr b="1" lang="en-US"/>
              <a:t>Quarterly</a:t>
            </a:r>
            <a:endParaRPr b="1"/>
          </a:p>
          <a:p>
            <a:pPr indent="-342900" lvl="0" marL="457200" rtl="0" algn="l">
              <a:spcBef>
                <a:spcPts val="1200"/>
              </a:spcBef>
              <a:spcAft>
                <a:spcPts val="0"/>
              </a:spcAft>
              <a:buSzPts val="1800"/>
              <a:buChar char="●"/>
            </a:pPr>
            <a:r>
              <a:rPr i="1" lang="en-US">
                <a:highlight>
                  <a:srgbClr val="FFFF00"/>
                </a:highlight>
              </a:rPr>
              <a:t>Insert information board can expect to receive quarterly </a:t>
            </a:r>
            <a:endParaRPr i="1">
              <a:highlight>
                <a:srgbClr val="FFFF00"/>
              </a:highlight>
            </a:endParaRPr>
          </a:p>
          <a:p>
            <a:pPr indent="0" lvl="0" marL="0" rtl="0" algn="l">
              <a:spcBef>
                <a:spcPts val="1200"/>
              </a:spcBef>
              <a:spcAft>
                <a:spcPts val="0"/>
              </a:spcAft>
              <a:buNone/>
            </a:pPr>
            <a:r>
              <a:rPr b="1" lang="en-US"/>
              <a:t>As Needed</a:t>
            </a:r>
            <a:endParaRPr b="1"/>
          </a:p>
          <a:p>
            <a:pPr indent="-342900" lvl="0" marL="457200" rtl="0" algn="l">
              <a:spcBef>
                <a:spcPts val="1200"/>
              </a:spcBef>
              <a:spcAft>
                <a:spcPts val="0"/>
              </a:spcAft>
              <a:buSzPts val="1800"/>
              <a:buChar char="●"/>
            </a:pPr>
            <a:r>
              <a:rPr lang="en-US"/>
              <a:t>Updates on previously mentioned areas</a:t>
            </a:r>
            <a:endParaRPr/>
          </a:p>
          <a:p>
            <a:pPr indent="0" lvl="0" marL="0" rtl="0" algn="l">
              <a:spcBef>
                <a:spcPts val="1200"/>
              </a:spcBef>
              <a:spcAft>
                <a:spcPts val="0"/>
              </a:spcAft>
              <a:buNone/>
            </a:pPr>
            <a:r>
              <a:t/>
            </a:r>
            <a:endParaRPr/>
          </a:p>
          <a:p>
            <a:pPr indent="0" lvl="0" marL="0" rtl="0" algn="l">
              <a:spcBef>
                <a:spcPts val="1200"/>
              </a:spcBef>
              <a:spcAft>
                <a:spcPts val="1200"/>
              </a:spcAft>
              <a:buNone/>
            </a:pPr>
            <a:r>
              <a:t/>
            </a:r>
            <a:endParaRPr/>
          </a:p>
        </p:txBody>
      </p:sp>
      <p:sp>
        <p:nvSpPr>
          <p:cNvPr id="126" name="Google Shape;126;g329093c59d9_0_15"/>
          <p:cNvSpPr txBox="1"/>
          <p:nvPr>
            <p:ph type="title"/>
          </p:nvPr>
        </p:nvSpPr>
        <p:spPr>
          <a:xfrm>
            <a:off x="457200" y="338328"/>
            <a:ext cx="8229600" cy="12528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lt1"/>
              </a:buClr>
              <a:buSzPts val="4400"/>
              <a:buFont typeface="Times New Roman"/>
              <a:buNone/>
            </a:pPr>
            <a:r>
              <a:rPr lang="en-US"/>
              <a:t>Information To Expect Regarding Compliance</a:t>
            </a:r>
            <a:endParaRPr/>
          </a:p>
        </p:txBody>
      </p:sp>
      <p:sp>
        <p:nvSpPr>
          <p:cNvPr id="127" name="Google Shape;127;g329093c59d9_0_15"/>
          <p:cNvSpPr txBox="1"/>
          <p:nvPr>
            <p:ph idx="1" type="body"/>
          </p:nvPr>
        </p:nvSpPr>
        <p:spPr>
          <a:xfrm>
            <a:off x="984950" y="1293425"/>
            <a:ext cx="7408200" cy="4563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2400"/>
              <a:buNone/>
            </a:pPr>
            <a:r>
              <a:rPr b="1" i="1" lang="en-US">
                <a:highlight>
                  <a:srgbClr val="FFFF00"/>
                </a:highlight>
              </a:rPr>
              <a:t>Edit this slide to align with your organization’s bylaws</a:t>
            </a:r>
            <a:endParaRPr b="1" i="1">
              <a:highlight>
                <a:srgbClr val="FFFF00"/>
              </a:highlight>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1200"/>
              </a:spcAft>
              <a:buNone/>
            </a:pPr>
            <a:r>
              <a:t/>
            </a:r>
            <a:endParaRPr/>
          </a:p>
        </p:txBody>
      </p:sp>
      <p:sp>
        <p:nvSpPr>
          <p:cNvPr id="128" name="Google Shape;128;g329093c59d9_0_15"/>
          <p:cNvSpPr txBox="1"/>
          <p:nvPr>
            <p:ph idx="1" type="body"/>
          </p:nvPr>
        </p:nvSpPr>
        <p:spPr>
          <a:xfrm>
            <a:off x="984950" y="5001400"/>
            <a:ext cx="7408200" cy="4563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2400"/>
              <a:buNone/>
            </a:pPr>
            <a:r>
              <a:rPr b="1" i="1" lang="en-US" sz="1700">
                <a:highlight>
                  <a:srgbClr val="FFFF00"/>
                </a:highlight>
              </a:rPr>
              <a:t>Information shared could include: reporting on internal and external investigations, serious issues raised in audits, hotline activity, allegations of material fraud or misconduct and exceptions to the organization’s code of conduct or reimbursement policies.</a:t>
            </a:r>
            <a:endParaRPr b="1" i="1" sz="1700">
              <a:highlight>
                <a:srgbClr val="FFFF00"/>
              </a:highlight>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g329093c59d9_0_39"/>
          <p:cNvSpPr txBox="1"/>
          <p:nvPr>
            <p:ph idx="1" type="body"/>
          </p:nvPr>
        </p:nvSpPr>
        <p:spPr>
          <a:xfrm>
            <a:off x="867908" y="2599463"/>
            <a:ext cx="7408200" cy="345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MedTrainer’s all-in-one workforce compliance platform combines learning, compliance, and credentialing to give you and your board peace of mind.</a:t>
            </a:r>
            <a:endParaRPr/>
          </a:p>
          <a:p>
            <a:pPr indent="-330200" lvl="0" marL="457200" rtl="0" algn="l">
              <a:spcBef>
                <a:spcPts val="1200"/>
              </a:spcBef>
              <a:spcAft>
                <a:spcPts val="0"/>
              </a:spcAft>
              <a:buSzPts val="1600"/>
              <a:buChar char="●"/>
            </a:pPr>
            <a:r>
              <a:rPr lang="en-US" sz="1600"/>
              <a:t>Real-time reports you can customize</a:t>
            </a:r>
            <a:endParaRPr sz="1600"/>
          </a:p>
          <a:p>
            <a:pPr indent="-330200" lvl="0" marL="457200" rtl="0" algn="l">
              <a:spcBef>
                <a:spcPts val="0"/>
              </a:spcBef>
              <a:spcAft>
                <a:spcPts val="0"/>
              </a:spcAft>
              <a:buSzPts val="1600"/>
              <a:buChar char="●"/>
            </a:pPr>
            <a:r>
              <a:rPr lang="en-US" sz="1600"/>
              <a:t>Incident report data and trends</a:t>
            </a:r>
            <a:endParaRPr sz="1600"/>
          </a:p>
          <a:p>
            <a:pPr indent="-330200" lvl="0" marL="457200" rtl="0" algn="l">
              <a:spcBef>
                <a:spcPts val="0"/>
              </a:spcBef>
              <a:spcAft>
                <a:spcPts val="0"/>
              </a:spcAft>
              <a:buSzPts val="1600"/>
              <a:buChar char="●"/>
            </a:pPr>
            <a:r>
              <a:rPr lang="en-US" sz="1600"/>
              <a:t>Comprehensive policy management</a:t>
            </a:r>
            <a:endParaRPr sz="1600"/>
          </a:p>
          <a:p>
            <a:pPr indent="-330200" lvl="0" marL="457200" rtl="0" algn="l">
              <a:spcBef>
                <a:spcPts val="0"/>
              </a:spcBef>
              <a:spcAft>
                <a:spcPts val="0"/>
              </a:spcAft>
              <a:buSzPts val="1600"/>
              <a:buChar char="●"/>
            </a:pPr>
            <a:r>
              <a:rPr lang="en-US" sz="1600"/>
              <a:t>Electronic document signing</a:t>
            </a:r>
            <a:endParaRPr sz="1600"/>
          </a:p>
          <a:p>
            <a:pPr indent="-330200" lvl="0" marL="457200" rtl="0" algn="l">
              <a:spcBef>
                <a:spcPts val="0"/>
              </a:spcBef>
              <a:spcAft>
                <a:spcPts val="0"/>
              </a:spcAft>
              <a:buSzPts val="1600"/>
              <a:buChar char="●"/>
            </a:pPr>
            <a:r>
              <a:rPr lang="en-US" sz="1600"/>
              <a:t>And so much more!</a:t>
            </a:r>
            <a:endParaRPr sz="1600"/>
          </a:p>
          <a:p>
            <a:pPr indent="0" lvl="0" marL="0" rtl="0" algn="l">
              <a:spcBef>
                <a:spcPts val="1200"/>
              </a:spcBef>
              <a:spcAft>
                <a:spcPts val="1200"/>
              </a:spcAft>
              <a:buNone/>
            </a:pPr>
            <a:r>
              <a:rPr b="1" lang="en-US" u="sng">
                <a:solidFill>
                  <a:schemeClr val="hlink"/>
                </a:solidFill>
                <a:hlinkClick r:id="rId3"/>
              </a:rPr>
              <a:t>Request a demo now!</a:t>
            </a:r>
            <a:endParaRPr b="1"/>
          </a:p>
        </p:txBody>
      </p:sp>
      <p:sp>
        <p:nvSpPr>
          <p:cNvPr id="134" name="Google Shape;134;g329093c59d9_0_39"/>
          <p:cNvSpPr txBox="1"/>
          <p:nvPr>
            <p:ph type="title"/>
          </p:nvPr>
        </p:nvSpPr>
        <p:spPr>
          <a:xfrm>
            <a:off x="457200" y="1540138"/>
            <a:ext cx="8229600" cy="8649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lt1"/>
              </a:buClr>
              <a:buSzPts val="4400"/>
              <a:buFont typeface="Times New Roman"/>
              <a:buNone/>
            </a:pPr>
            <a:r>
              <a:rPr lang="en-US"/>
              <a:t>Compliance Visibility and Confidence</a:t>
            </a:r>
            <a:endParaRPr/>
          </a:p>
        </p:txBody>
      </p:sp>
      <p:pic>
        <p:nvPicPr>
          <p:cNvPr id="135" name="Google Shape;135;g329093c59d9_0_39" title="MedTrainerLogo-RGB_Full Color.png"/>
          <p:cNvPicPr preferRelativeResize="0"/>
          <p:nvPr/>
        </p:nvPicPr>
        <p:blipFill>
          <a:blip r:embed="rId4">
            <a:alphaModFix/>
          </a:blip>
          <a:stretch>
            <a:fillRect/>
          </a:stretch>
        </p:blipFill>
        <p:spPr>
          <a:xfrm>
            <a:off x="2698963" y="1002363"/>
            <a:ext cx="3746074" cy="53777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sp>
        <p:nvSpPr>
          <p:cNvPr id="68" name="Google Shape;68;g329093c59d9_0_22"/>
          <p:cNvSpPr txBox="1"/>
          <p:nvPr>
            <p:ph type="title"/>
          </p:nvPr>
        </p:nvSpPr>
        <p:spPr>
          <a:xfrm>
            <a:off x="457200" y="338328"/>
            <a:ext cx="8229600" cy="12528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lt1"/>
              </a:buClr>
              <a:buSzPts val="4400"/>
              <a:buFont typeface="Times New Roman"/>
              <a:buNone/>
            </a:pPr>
            <a:r>
              <a:rPr lang="en-US"/>
              <a:t>The Board of Directors and its Duties</a:t>
            </a:r>
            <a:endParaRPr/>
          </a:p>
        </p:txBody>
      </p:sp>
      <p:sp>
        <p:nvSpPr>
          <p:cNvPr id="69" name="Google Shape;69;g329093c59d9_0_22"/>
          <p:cNvSpPr txBox="1"/>
          <p:nvPr>
            <p:ph idx="1" type="body"/>
          </p:nvPr>
        </p:nvSpPr>
        <p:spPr>
          <a:xfrm>
            <a:off x="867825" y="1703650"/>
            <a:ext cx="7408200" cy="25560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2400"/>
              <a:buNone/>
            </a:pPr>
            <a:r>
              <a:rPr i="0" lang="en-US">
                <a:solidFill>
                  <a:srgbClr val="202124"/>
                </a:solidFill>
              </a:rPr>
              <a:t>The fundamental responsibility of a board of directors, whether it serves a publicly traded corporation, privately held business, or nonprofit organization, is to provide leadership and oversight so the organization can reach its goals and achieve its mission.</a:t>
            </a:r>
            <a:endParaRPr/>
          </a:p>
          <a:p>
            <a:pPr indent="-274319" lvl="1" marL="576262" rtl="0" algn="l">
              <a:spcBef>
                <a:spcPts val="440"/>
              </a:spcBef>
              <a:spcAft>
                <a:spcPts val="0"/>
              </a:spcAft>
              <a:buSzPts val="2200"/>
              <a:buFont typeface="Arial"/>
              <a:buChar char="•"/>
            </a:pPr>
            <a:r>
              <a:rPr lang="en-US">
                <a:solidFill>
                  <a:srgbClr val="202124"/>
                </a:solidFill>
              </a:rPr>
              <a:t>Strategic planning and oversight, not tactical day-to-day operations. </a:t>
            </a:r>
            <a:endParaRPr/>
          </a:p>
          <a:p>
            <a:pPr indent="-274319" lvl="1" marL="576262" rtl="0" algn="l">
              <a:spcBef>
                <a:spcPts val="440"/>
              </a:spcBef>
              <a:spcAft>
                <a:spcPts val="0"/>
              </a:spcAft>
              <a:buSzPts val="2200"/>
              <a:buFont typeface="Arial"/>
              <a:buChar char="•"/>
            </a:pPr>
            <a:r>
              <a:rPr lang="en-US">
                <a:solidFill>
                  <a:srgbClr val="202124"/>
                </a:solidFill>
              </a:rPr>
              <a:t>Members are expected to </a:t>
            </a:r>
            <a:r>
              <a:rPr b="0" i="0" lang="en-US">
                <a:solidFill>
                  <a:srgbClr val="000000"/>
                </a:solidFill>
              </a:rPr>
              <a:t>represent independent and diverse perspectives. </a:t>
            </a:r>
            <a:endParaRPr b="0" i="0">
              <a:solidFill>
                <a:srgbClr val="000000"/>
              </a:solidFill>
            </a:endParaRPr>
          </a:p>
          <a:p>
            <a:pPr indent="0" lvl="0" marL="0" rtl="0" algn="l">
              <a:spcBef>
                <a:spcPts val="1200"/>
              </a:spcBef>
              <a:spcAft>
                <a:spcPts val="1200"/>
              </a:spcAft>
              <a:buNone/>
            </a:pPr>
            <a:r>
              <a:t/>
            </a:r>
            <a:endParaRPr>
              <a:solidFill>
                <a:srgbClr val="0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 name="Shape 73"/>
        <p:cNvGrpSpPr/>
        <p:nvPr/>
      </p:nvGrpSpPr>
      <p:grpSpPr>
        <a:xfrm>
          <a:off x="0" y="0"/>
          <a:ext cx="0" cy="0"/>
          <a:chOff x="0" y="0"/>
          <a:chExt cx="0" cy="0"/>
        </a:xfrm>
      </p:grpSpPr>
      <p:sp>
        <p:nvSpPr>
          <p:cNvPr id="74" name="Google Shape;74;p3"/>
          <p:cNvSpPr txBox="1"/>
          <p:nvPr>
            <p:ph idx="1" type="body"/>
          </p:nvPr>
        </p:nvSpPr>
        <p:spPr>
          <a:xfrm>
            <a:off x="867825" y="1591050"/>
            <a:ext cx="7554600" cy="345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2800"/>
              <a:buNone/>
            </a:pPr>
            <a:r>
              <a:rPr lang="en-US"/>
              <a:t>There are three fiduciary duties:</a:t>
            </a:r>
            <a:endParaRPr/>
          </a:p>
          <a:p>
            <a:pPr indent="-407035" lvl="0" marL="457200" rtl="0" algn="l">
              <a:spcBef>
                <a:spcPts val="518"/>
              </a:spcBef>
              <a:spcAft>
                <a:spcPts val="0"/>
              </a:spcAft>
              <a:buSzPts val="1800"/>
              <a:buFont typeface="Verdana"/>
              <a:buAutoNum type="arabicPeriod"/>
            </a:pPr>
            <a:r>
              <a:rPr lang="en-US"/>
              <a:t>Duty of Care</a:t>
            </a:r>
            <a:endParaRPr/>
          </a:p>
          <a:p>
            <a:pPr indent="182880" lvl="0" marL="731520" rtl="0" algn="l">
              <a:spcBef>
                <a:spcPts val="518"/>
              </a:spcBef>
              <a:spcAft>
                <a:spcPts val="0"/>
              </a:spcAft>
              <a:buNone/>
            </a:pPr>
            <a:r>
              <a:rPr i="1" lang="en-US"/>
              <a:t>Think: Am I acting in a strategic manner and not tactical?</a:t>
            </a:r>
            <a:r>
              <a:rPr lang="en-US"/>
              <a:t> </a:t>
            </a:r>
            <a:endParaRPr/>
          </a:p>
          <a:p>
            <a:pPr indent="-407035" lvl="0" marL="457200" rtl="0" algn="l">
              <a:spcBef>
                <a:spcPts val="518"/>
              </a:spcBef>
              <a:spcAft>
                <a:spcPts val="0"/>
              </a:spcAft>
              <a:buSzPts val="1800"/>
              <a:buFont typeface="Verdana"/>
              <a:buAutoNum type="arabicPeriod"/>
            </a:pPr>
            <a:r>
              <a:rPr lang="en-US"/>
              <a:t>Duty of Loyalty</a:t>
            </a:r>
            <a:endParaRPr/>
          </a:p>
          <a:p>
            <a:pPr indent="182880" lvl="0" marL="731520" rtl="0" algn="l">
              <a:spcBef>
                <a:spcPts val="518"/>
              </a:spcBef>
              <a:spcAft>
                <a:spcPts val="0"/>
              </a:spcAft>
              <a:buNone/>
            </a:pPr>
            <a:r>
              <a:rPr i="1" lang="en-US"/>
              <a:t>Think: Am I acting in a manner that is best for the organization? </a:t>
            </a:r>
            <a:endParaRPr i="1"/>
          </a:p>
          <a:p>
            <a:pPr indent="-407035" lvl="0" marL="457200" rtl="0" algn="l">
              <a:spcBef>
                <a:spcPts val="518"/>
              </a:spcBef>
              <a:spcAft>
                <a:spcPts val="0"/>
              </a:spcAft>
              <a:buSzPts val="1800"/>
              <a:buFont typeface="Verdana"/>
              <a:buAutoNum type="arabicPeriod"/>
            </a:pPr>
            <a:r>
              <a:rPr lang="en-US"/>
              <a:t>Duty of Obedience</a:t>
            </a:r>
            <a:endParaRPr/>
          </a:p>
          <a:p>
            <a:pPr indent="182880" lvl="0" marL="731520" rtl="0" algn="l">
              <a:spcBef>
                <a:spcPts val="1200"/>
              </a:spcBef>
              <a:spcAft>
                <a:spcPts val="1200"/>
              </a:spcAft>
              <a:buNone/>
            </a:pPr>
            <a:r>
              <a:rPr i="1" lang="en-US"/>
              <a:t>Think: Am I acting in a manner consistent with the written documents of the Board? For example, the By-Laws, Confidentiality Agreement, etc.  </a:t>
            </a:r>
            <a:endParaRPr i="1"/>
          </a:p>
        </p:txBody>
      </p:sp>
      <p:sp>
        <p:nvSpPr>
          <p:cNvPr id="75" name="Google Shape;75;p3"/>
          <p:cNvSpPr txBox="1"/>
          <p:nvPr>
            <p:ph type="title"/>
          </p:nvPr>
        </p:nvSpPr>
        <p:spPr>
          <a:xfrm>
            <a:off x="457200" y="338328"/>
            <a:ext cx="8229600" cy="1252728"/>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lt1"/>
              </a:buClr>
              <a:buSzPts val="4400"/>
              <a:buFont typeface="Times New Roman"/>
              <a:buNone/>
            </a:pPr>
            <a:r>
              <a:rPr lang="en-US"/>
              <a:t>Board Member Fiduciary Duties</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sp>
        <p:nvSpPr>
          <p:cNvPr id="80" name="Google Shape;80;p4"/>
          <p:cNvSpPr txBox="1"/>
          <p:nvPr>
            <p:ph idx="1" type="body"/>
          </p:nvPr>
        </p:nvSpPr>
        <p:spPr>
          <a:xfrm>
            <a:off x="867829" y="1703642"/>
            <a:ext cx="7408200" cy="345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2400"/>
              <a:buNone/>
            </a:pPr>
            <a:r>
              <a:rPr lang="en-US"/>
              <a:t>The duty of care means that the board member actively participates, attends board meetings, is educated on the industry, provides strategic direction, and oversees management.</a:t>
            </a:r>
            <a:endParaRPr/>
          </a:p>
          <a:p>
            <a:pPr indent="0" lvl="0" marL="0" rtl="0" algn="l">
              <a:spcBef>
                <a:spcPts val="480"/>
              </a:spcBef>
              <a:spcAft>
                <a:spcPts val="1200"/>
              </a:spcAft>
              <a:buSzPts val="2400"/>
              <a:buNone/>
            </a:pPr>
            <a:r>
              <a:t/>
            </a:r>
            <a:endParaRPr/>
          </a:p>
        </p:txBody>
      </p:sp>
      <p:sp>
        <p:nvSpPr>
          <p:cNvPr id="81" name="Google Shape;81;p4"/>
          <p:cNvSpPr txBox="1"/>
          <p:nvPr>
            <p:ph type="title"/>
          </p:nvPr>
        </p:nvSpPr>
        <p:spPr>
          <a:xfrm>
            <a:off x="457200" y="338328"/>
            <a:ext cx="8229600" cy="1252728"/>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lt1"/>
              </a:buClr>
              <a:buSzPts val="4400"/>
              <a:buFont typeface="Times New Roman"/>
              <a:buNone/>
            </a:pPr>
            <a:r>
              <a:rPr lang="en-US"/>
              <a:t>Duty of Care</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 name="Shape 86"/>
        <p:cNvGrpSpPr/>
        <p:nvPr/>
      </p:nvGrpSpPr>
      <p:grpSpPr>
        <a:xfrm>
          <a:off x="0" y="0"/>
          <a:ext cx="0" cy="0"/>
          <a:chOff x="0" y="0"/>
          <a:chExt cx="0" cy="0"/>
        </a:xfrm>
      </p:grpSpPr>
      <p:graphicFrame>
        <p:nvGraphicFramePr>
          <p:cNvPr id="87" name="Google Shape;87;g327e58d7121_0_0"/>
          <p:cNvGraphicFramePr/>
          <p:nvPr/>
        </p:nvGraphicFramePr>
        <p:xfrm>
          <a:off x="543763" y="1591125"/>
          <a:ext cx="3000000" cy="3000000"/>
        </p:xfrm>
        <a:graphic>
          <a:graphicData uri="http://schemas.openxmlformats.org/drawingml/2006/table">
            <a:tbl>
              <a:tblPr>
                <a:noFill/>
                <a:tableStyleId>{28EA1EA1-F018-42BB-B917-47B4788641CB}</a:tableStyleId>
              </a:tblPr>
              <a:tblGrid>
                <a:gridCol w="3523475"/>
                <a:gridCol w="4533000"/>
              </a:tblGrid>
              <a:tr h="381000">
                <a:tc>
                  <a:txBody>
                    <a:bodyPr/>
                    <a:lstStyle/>
                    <a:p>
                      <a:pPr indent="0" lvl="0" marL="0" rtl="0" algn="l">
                        <a:spcBef>
                          <a:spcPts val="0"/>
                        </a:spcBef>
                        <a:spcAft>
                          <a:spcPts val="0"/>
                        </a:spcAft>
                        <a:buNone/>
                      </a:pPr>
                      <a:r>
                        <a:rPr b="1" lang="en-US" sz="1800">
                          <a:solidFill>
                            <a:schemeClr val="dk2"/>
                          </a:solidFill>
                        </a:rPr>
                        <a:t>Board Strategies</a:t>
                      </a:r>
                      <a:endParaRPr b="1" sz="1800">
                        <a:solidFill>
                          <a:schemeClr val="dk2"/>
                        </a:solidFill>
                      </a:endParaRPr>
                    </a:p>
                  </a:txBody>
                  <a:tcPr marT="91425" marB="91425" marR="91425" marL="91425"/>
                </a:tc>
                <a:tc>
                  <a:txBody>
                    <a:bodyPr/>
                    <a:lstStyle/>
                    <a:p>
                      <a:pPr indent="0" lvl="0" marL="0" rtl="0" algn="l">
                        <a:spcBef>
                          <a:spcPts val="0"/>
                        </a:spcBef>
                        <a:spcAft>
                          <a:spcPts val="0"/>
                        </a:spcAft>
                        <a:buNone/>
                      </a:pPr>
                      <a:r>
                        <a:rPr b="1" lang="en-US" sz="1800">
                          <a:solidFill>
                            <a:schemeClr val="dk2"/>
                          </a:solidFill>
                        </a:rPr>
                        <a:t>Organizational/Operational Responsibilities</a:t>
                      </a:r>
                      <a:endParaRPr b="1" sz="1800">
                        <a:solidFill>
                          <a:schemeClr val="dk2"/>
                        </a:solidFill>
                      </a:endParaRPr>
                    </a:p>
                  </a:txBody>
                  <a:tcPr marT="91425" marB="91425" marR="91425" marL="91425"/>
                </a:tc>
              </a:tr>
              <a:tr h="381000">
                <a:tc>
                  <a:txBody>
                    <a:bodyPr/>
                    <a:lstStyle/>
                    <a:p>
                      <a:pPr indent="0" lvl="0" marL="0" rtl="0" algn="l">
                        <a:spcBef>
                          <a:spcPts val="0"/>
                        </a:spcBef>
                        <a:spcAft>
                          <a:spcPts val="0"/>
                        </a:spcAft>
                        <a:buNone/>
                      </a:pPr>
                      <a:r>
                        <a:rPr lang="en-US">
                          <a:solidFill>
                            <a:schemeClr val="dk2"/>
                          </a:solidFill>
                        </a:rPr>
                        <a:t>Approving Strategic Plan</a:t>
                      </a:r>
                      <a:endParaRPr>
                        <a:solidFill>
                          <a:schemeClr val="dk2"/>
                        </a:solidFill>
                      </a:endParaRPr>
                    </a:p>
                  </a:txBody>
                  <a:tcPr marT="91425" marB="91425" marR="91425" marL="91425"/>
                </a:tc>
                <a:tc>
                  <a:txBody>
                    <a:bodyPr/>
                    <a:lstStyle/>
                    <a:p>
                      <a:pPr indent="0" lvl="0" marL="0" rtl="0" algn="l">
                        <a:spcBef>
                          <a:spcPts val="0"/>
                        </a:spcBef>
                        <a:spcAft>
                          <a:spcPts val="0"/>
                        </a:spcAft>
                        <a:buClr>
                          <a:schemeClr val="dk1"/>
                        </a:buClr>
                        <a:buSzPts val="1100"/>
                        <a:buFont typeface="Arial"/>
                        <a:buNone/>
                      </a:pPr>
                      <a:r>
                        <a:rPr lang="en-US">
                          <a:solidFill>
                            <a:schemeClr val="dk2"/>
                          </a:solidFill>
                        </a:rPr>
                        <a:t>Discussing internally on what areas need attention, who owns the focus areas, what steps necessary for success, writing the Plan, communicating and getting insight from the Board, holding staff accountable</a:t>
                      </a:r>
                      <a:endParaRPr>
                        <a:solidFill>
                          <a:schemeClr val="dk2"/>
                        </a:solidFill>
                      </a:endParaRPr>
                    </a:p>
                    <a:p>
                      <a:pPr indent="0" lvl="0" marL="0" rtl="0" algn="l">
                        <a:spcBef>
                          <a:spcPts val="0"/>
                        </a:spcBef>
                        <a:spcAft>
                          <a:spcPts val="0"/>
                        </a:spcAft>
                        <a:buNone/>
                      </a:pPr>
                      <a:r>
                        <a:t/>
                      </a:r>
                      <a:endParaRPr>
                        <a:solidFill>
                          <a:schemeClr val="dk2"/>
                        </a:solidFill>
                      </a:endParaRPr>
                    </a:p>
                  </a:txBody>
                  <a:tcPr marT="91425" marB="91425" marR="91425" marL="91425"/>
                </a:tc>
              </a:tr>
              <a:tr h="381000">
                <a:tc>
                  <a:txBody>
                    <a:bodyPr/>
                    <a:lstStyle/>
                    <a:p>
                      <a:pPr indent="0" lvl="0" marL="0" rtl="0" algn="l">
                        <a:spcBef>
                          <a:spcPts val="0"/>
                        </a:spcBef>
                        <a:spcAft>
                          <a:spcPts val="0"/>
                        </a:spcAft>
                        <a:buNone/>
                      </a:pPr>
                      <a:r>
                        <a:rPr lang="en-US">
                          <a:solidFill>
                            <a:schemeClr val="dk2"/>
                          </a:solidFill>
                        </a:rPr>
                        <a:t>Approving Financial Statements, Budget, etc.</a:t>
                      </a:r>
                      <a:endParaRPr>
                        <a:solidFill>
                          <a:schemeClr val="dk2"/>
                        </a:solidFill>
                      </a:endParaRPr>
                    </a:p>
                  </a:txBody>
                  <a:tcPr marT="91425" marB="91425" marR="91425" marL="91425"/>
                </a:tc>
                <a:tc>
                  <a:txBody>
                    <a:bodyPr/>
                    <a:lstStyle/>
                    <a:p>
                      <a:pPr indent="0" lvl="0" marL="0" rtl="0" algn="l">
                        <a:spcBef>
                          <a:spcPts val="0"/>
                        </a:spcBef>
                        <a:spcAft>
                          <a:spcPts val="0"/>
                        </a:spcAft>
                        <a:buClr>
                          <a:schemeClr val="dk1"/>
                        </a:buClr>
                        <a:buSzPts val="1100"/>
                        <a:buFont typeface="Arial"/>
                        <a:buNone/>
                      </a:pPr>
                      <a:r>
                        <a:rPr lang="en-US">
                          <a:solidFill>
                            <a:schemeClr val="dk2"/>
                          </a:solidFill>
                        </a:rPr>
                        <a:t>Developing the budget with input from internal leadership, reviewing historical information, accurately reporting financial state, communicating and transparency to the Board, holding staff accountable</a:t>
                      </a:r>
                      <a:endParaRPr>
                        <a:solidFill>
                          <a:schemeClr val="dk2"/>
                        </a:solidFill>
                      </a:endParaRPr>
                    </a:p>
                    <a:p>
                      <a:pPr indent="0" lvl="0" marL="0" rtl="0" algn="l">
                        <a:spcBef>
                          <a:spcPts val="0"/>
                        </a:spcBef>
                        <a:spcAft>
                          <a:spcPts val="0"/>
                        </a:spcAft>
                        <a:buNone/>
                      </a:pPr>
                      <a:r>
                        <a:t/>
                      </a:r>
                      <a:endParaRPr>
                        <a:solidFill>
                          <a:schemeClr val="dk2"/>
                        </a:solidFill>
                      </a:endParaRPr>
                    </a:p>
                  </a:txBody>
                  <a:tcPr marT="91425" marB="91425" marR="91425" marL="91425"/>
                </a:tc>
              </a:tr>
              <a:tr h="381000">
                <a:tc>
                  <a:txBody>
                    <a:bodyPr/>
                    <a:lstStyle/>
                    <a:p>
                      <a:pPr indent="0" lvl="0" marL="0" rtl="0" algn="l">
                        <a:spcBef>
                          <a:spcPts val="0"/>
                        </a:spcBef>
                        <a:spcAft>
                          <a:spcPts val="0"/>
                        </a:spcAft>
                        <a:buClr>
                          <a:schemeClr val="dk1"/>
                        </a:buClr>
                        <a:buSzPts val="1100"/>
                        <a:buFont typeface="Arial"/>
                        <a:buNone/>
                      </a:pPr>
                      <a:r>
                        <a:rPr lang="en-US">
                          <a:solidFill>
                            <a:schemeClr val="dk2"/>
                          </a:solidFill>
                        </a:rPr>
                        <a:t>Approving Quality, Compliance, Risk Management Plans and Dashboards, etc.</a:t>
                      </a:r>
                      <a:endParaRPr>
                        <a:solidFill>
                          <a:schemeClr val="dk2"/>
                        </a:solidFill>
                      </a:endParaRPr>
                    </a:p>
                  </a:txBody>
                  <a:tcPr marT="91425" marB="91425" marR="91425" marL="91425"/>
                </a:tc>
                <a:tc>
                  <a:txBody>
                    <a:bodyPr/>
                    <a:lstStyle/>
                    <a:p>
                      <a:pPr indent="0" lvl="0" marL="0" rtl="0" algn="l">
                        <a:spcBef>
                          <a:spcPts val="0"/>
                        </a:spcBef>
                        <a:spcAft>
                          <a:spcPts val="0"/>
                        </a:spcAft>
                        <a:buClr>
                          <a:schemeClr val="dk1"/>
                        </a:buClr>
                        <a:buSzPts val="1100"/>
                        <a:buFont typeface="Arial"/>
                        <a:buNone/>
                      </a:pPr>
                      <a:r>
                        <a:rPr lang="en-US">
                          <a:solidFill>
                            <a:schemeClr val="dk2"/>
                          </a:solidFill>
                        </a:rPr>
                        <a:t>Identifying areas that present organizational risk, identifying mitigation techniques and strategies, communicating to the Board, holding staff</a:t>
                      </a:r>
                      <a:endParaRPr>
                        <a:solidFill>
                          <a:schemeClr val="dk2"/>
                        </a:solidFill>
                      </a:endParaRPr>
                    </a:p>
                    <a:p>
                      <a:pPr indent="0" lvl="0" marL="0" rtl="0" algn="l">
                        <a:spcBef>
                          <a:spcPts val="0"/>
                        </a:spcBef>
                        <a:spcAft>
                          <a:spcPts val="0"/>
                        </a:spcAft>
                        <a:buClr>
                          <a:schemeClr val="dk1"/>
                        </a:buClr>
                        <a:buSzPts val="1100"/>
                        <a:buFont typeface="Arial"/>
                        <a:buNone/>
                      </a:pPr>
                      <a:r>
                        <a:rPr lang="en-US">
                          <a:solidFill>
                            <a:schemeClr val="dk2"/>
                          </a:solidFill>
                        </a:rPr>
                        <a:t>accountable</a:t>
                      </a:r>
                      <a:endParaRPr>
                        <a:solidFill>
                          <a:schemeClr val="dk2"/>
                        </a:solidFill>
                      </a:endParaRPr>
                    </a:p>
                    <a:p>
                      <a:pPr indent="0" lvl="0" marL="0" rtl="0" algn="l">
                        <a:spcBef>
                          <a:spcPts val="0"/>
                        </a:spcBef>
                        <a:spcAft>
                          <a:spcPts val="0"/>
                        </a:spcAft>
                        <a:buNone/>
                      </a:pPr>
                      <a:r>
                        <a:t/>
                      </a:r>
                      <a:endParaRPr>
                        <a:solidFill>
                          <a:schemeClr val="dk2"/>
                        </a:solidFill>
                      </a:endParaRPr>
                    </a:p>
                  </a:txBody>
                  <a:tcPr marT="91425" marB="91425" marR="91425" marL="91425"/>
                </a:tc>
              </a:tr>
            </a:tbl>
          </a:graphicData>
        </a:graphic>
      </p:graphicFrame>
      <p:sp>
        <p:nvSpPr>
          <p:cNvPr id="88" name="Google Shape;88;g327e58d7121_0_0"/>
          <p:cNvSpPr txBox="1"/>
          <p:nvPr>
            <p:ph type="title"/>
          </p:nvPr>
        </p:nvSpPr>
        <p:spPr>
          <a:xfrm>
            <a:off x="457200" y="338328"/>
            <a:ext cx="8229600" cy="12528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lt1"/>
              </a:buClr>
              <a:buSzPts val="4400"/>
              <a:buFont typeface="Times New Roman"/>
              <a:buNone/>
            </a:pPr>
            <a:r>
              <a:rPr lang="en-US"/>
              <a:t>Strategic vs. Tactical Responsibilities</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 name="Shape 92"/>
        <p:cNvGrpSpPr/>
        <p:nvPr/>
      </p:nvGrpSpPr>
      <p:grpSpPr>
        <a:xfrm>
          <a:off x="0" y="0"/>
          <a:ext cx="0" cy="0"/>
          <a:chOff x="0" y="0"/>
          <a:chExt cx="0" cy="0"/>
        </a:xfrm>
      </p:grpSpPr>
      <p:sp>
        <p:nvSpPr>
          <p:cNvPr id="93" name="Google Shape;93;p5"/>
          <p:cNvSpPr txBox="1"/>
          <p:nvPr>
            <p:ph idx="1" type="body"/>
          </p:nvPr>
        </p:nvSpPr>
        <p:spPr>
          <a:xfrm>
            <a:off x="867829" y="1703642"/>
            <a:ext cx="7408200" cy="345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2400"/>
              <a:buNone/>
            </a:pPr>
            <a:r>
              <a:rPr lang="en-US"/>
              <a:t>The duty of loyalty requires the board member to operate in the interest of the organization and not to use the position to further their personal agenda or for personal gain.</a:t>
            </a:r>
            <a:endParaRPr/>
          </a:p>
          <a:p>
            <a:pPr indent="0" lvl="0" marL="0" rtl="0" algn="l">
              <a:spcBef>
                <a:spcPts val="480"/>
              </a:spcBef>
              <a:spcAft>
                <a:spcPts val="0"/>
              </a:spcAft>
              <a:buSzPts val="2400"/>
              <a:buNone/>
            </a:pPr>
            <a:r>
              <a:t/>
            </a:r>
            <a:endParaRPr/>
          </a:p>
          <a:p>
            <a:pPr indent="0" lvl="0" marL="0" rtl="0" algn="l">
              <a:spcBef>
                <a:spcPts val="480"/>
              </a:spcBef>
              <a:spcAft>
                <a:spcPts val="0"/>
              </a:spcAft>
              <a:buSzPts val="2400"/>
              <a:buNone/>
            </a:pPr>
            <a:r>
              <a:rPr lang="en-US"/>
              <a:t>The duty of loyalty requires a </a:t>
            </a:r>
            <a:r>
              <a:rPr b="0" i="0" lang="en-US"/>
              <a:t>duty of confidentiality. That is essentially a duty not to speak about board matters to non-board members or share board materials without non-board members unless authorized to do so.</a:t>
            </a:r>
            <a:endParaRPr/>
          </a:p>
          <a:p>
            <a:pPr indent="-121920" lvl="0" marL="274320" rtl="0" algn="l">
              <a:spcBef>
                <a:spcPts val="480"/>
              </a:spcBef>
              <a:spcAft>
                <a:spcPts val="1200"/>
              </a:spcAft>
              <a:buSzPts val="2400"/>
              <a:buNone/>
            </a:pPr>
            <a:r>
              <a:t/>
            </a:r>
            <a:endParaRPr/>
          </a:p>
        </p:txBody>
      </p:sp>
      <p:sp>
        <p:nvSpPr>
          <p:cNvPr id="94" name="Google Shape;94;p5"/>
          <p:cNvSpPr txBox="1"/>
          <p:nvPr>
            <p:ph type="title"/>
          </p:nvPr>
        </p:nvSpPr>
        <p:spPr>
          <a:xfrm>
            <a:off x="457200" y="338328"/>
            <a:ext cx="8229600" cy="1252728"/>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lt1"/>
              </a:buClr>
              <a:buSzPts val="4400"/>
              <a:buFont typeface="Times New Roman"/>
              <a:buNone/>
            </a:pPr>
            <a:r>
              <a:rPr lang="en-US"/>
              <a:t>Duty of Loyalty</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p6"/>
          <p:cNvSpPr txBox="1"/>
          <p:nvPr>
            <p:ph idx="1" type="body"/>
          </p:nvPr>
        </p:nvSpPr>
        <p:spPr>
          <a:xfrm>
            <a:off x="867908" y="1812675"/>
            <a:ext cx="7408200" cy="345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2400"/>
              <a:buNone/>
            </a:pPr>
            <a:r>
              <a:rPr lang="en-US"/>
              <a:t>The duty of obedience requires the board to know the state and federal laws and regulations that apply. This includes the regulations and guidance issued by the IRS. </a:t>
            </a:r>
            <a:endParaRPr/>
          </a:p>
          <a:p>
            <a:pPr indent="0" lvl="0" marL="0" rtl="0" algn="l">
              <a:spcBef>
                <a:spcPts val="1200"/>
              </a:spcBef>
              <a:spcAft>
                <a:spcPts val="0"/>
              </a:spcAft>
              <a:buSzPts val="2400"/>
              <a:buNone/>
            </a:pPr>
            <a:r>
              <a:rPr lang="en-US"/>
              <a:t>Obedience to governing documents requires:</a:t>
            </a:r>
            <a:endParaRPr/>
          </a:p>
          <a:p>
            <a:pPr indent="-342900" lvl="0" marL="457200" rtl="0" algn="l">
              <a:spcBef>
                <a:spcPts val="1200"/>
              </a:spcBef>
              <a:spcAft>
                <a:spcPts val="0"/>
              </a:spcAft>
              <a:buSzPts val="1800"/>
              <a:buChar char="●"/>
            </a:pPr>
            <a:r>
              <a:rPr lang="en-US"/>
              <a:t>A deep understanding of the operating documents (by-laws, rules, board manuals)</a:t>
            </a:r>
            <a:endParaRPr/>
          </a:p>
          <a:p>
            <a:pPr indent="-342900" lvl="0" marL="457200" rtl="0" algn="l">
              <a:spcBef>
                <a:spcPts val="0"/>
              </a:spcBef>
              <a:spcAft>
                <a:spcPts val="0"/>
              </a:spcAft>
              <a:buSzPts val="1800"/>
              <a:buChar char="●"/>
            </a:pPr>
            <a:r>
              <a:rPr lang="en-US"/>
              <a:t>A clear understanding of the difference between the terms “may” and “must” contained in those documents</a:t>
            </a:r>
            <a:endParaRPr/>
          </a:p>
          <a:p>
            <a:pPr indent="-342900" lvl="0" marL="457200" rtl="0" algn="l">
              <a:spcBef>
                <a:spcPts val="0"/>
              </a:spcBef>
              <a:spcAft>
                <a:spcPts val="0"/>
              </a:spcAft>
              <a:buSzPts val="1800"/>
              <a:buChar char="●"/>
            </a:pPr>
            <a:r>
              <a:rPr lang="en-US"/>
              <a:t>That the board not act outside the scope of the organization’s legal documents</a:t>
            </a:r>
            <a:endParaRPr/>
          </a:p>
        </p:txBody>
      </p:sp>
      <p:sp>
        <p:nvSpPr>
          <p:cNvPr id="100" name="Google Shape;100;p6"/>
          <p:cNvSpPr txBox="1"/>
          <p:nvPr>
            <p:ph type="title"/>
          </p:nvPr>
        </p:nvSpPr>
        <p:spPr>
          <a:xfrm>
            <a:off x="457200" y="338328"/>
            <a:ext cx="8229600" cy="1252728"/>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lt1"/>
              </a:buClr>
              <a:buSzPts val="4400"/>
              <a:buFont typeface="Times New Roman"/>
              <a:buNone/>
            </a:pPr>
            <a:r>
              <a:rPr lang="en-US"/>
              <a:t>Duty of Obedience</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g329093c59d9_0_28"/>
          <p:cNvSpPr txBox="1"/>
          <p:nvPr>
            <p:ph idx="1" type="body"/>
          </p:nvPr>
        </p:nvSpPr>
        <p:spPr>
          <a:xfrm>
            <a:off x="867908" y="1812675"/>
            <a:ext cx="7408200" cy="345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2400"/>
              <a:buNone/>
            </a:pPr>
            <a:r>
              <a:rPr lang="en-US"/>
              <a:t>The </a:t>
            </a:r>
            <a:r>
              <a:rPr b="1" lang="en-US"/>
              <a:t>Office of the Inspector General (OIG)</a:t>
            </a:r>
            <a:r>
              <a:rPr lang="en-US"/>
              <a:t> expects board members to put forth meaningful effort to review the adequacy of compliance systems and functions.</a:t>
            </a:r>
            <a:endParaRPr/>
          </a:p>
          <a:p>
            <a:pPr indent="0" lvl="0" marL="0" rtl="0" algn="l">
              <a:spcBef>
                <a:spcPts val="1200"/>
              </a:spcBef>
              <a:spcAft>
                <a:spcPts val="0"/>
              </a:spcAft>
              <a:buNone/>
            </a:pPr>
            <a:r>
              <a:rPr lang="en-US"/>
              <a:t>The </a:t>
            </a:r>
            <a:r>
              <a:rPr b="1" lang="en-US"/>
              <a:t>United States Sentencing Commission’s</a:t>
            </a:r>
            <a:r>
              <a:rPr lang="en-US"/>
              <a:t> Guidelines require that an entity’s “governing authority shall be </a:t>
            </a:r>
            <a:r>
              <a:rPr lang="en-US"/>
              <a:t>knowledgeable</a:t>
            </a:r>
            <a:r>
              <a:rPr lang="en-US"/>
              <a:t> about the content and operation of the compliance and ethics program and shall exercise reasonable oversight with respect to the </a:t>
            </a:r>
            <a:r>
              <a:rPr lang="en-US"/>
              <a:t>implementation</a:t>
            </a:r>
            <a:r>
              <a:rPr lang="en-US"/>
              <a:t> and effectiveness of the </a:t>
            </a:r>
            <a:r>
              <a:rPr lang="en-US"/>
              <a:t>compliance</a:t>
            </a:r>
            <a:r>
              <a:rPr lang="en-US"/>
              <a:t> and ethics program.”</a:t>
            </a:r>
            <a:endParaRPr/>
          </a:p>
          <a:p>
            <a:pPr indent="0" lvl="0" marL="0" rtl="0" algn="l">
              <a:spcBef>
                <a:spcPts val="1200"/>
              </a:spcBef>
              <a:spcAft>
                <a:spcPts val="0"/>
              </a:spcAft>
              <a:buNone/>
            </a:pPr>
            <a:r>
              <a:rPr b="1" lang="en-US">
                <a:highlight>
                  <a:srgbClr val="FFFF00"/>
                </a:highlight>
              </a:rPr>
              <a:t>FOR FQHCs ONLY:</a:t>
            </a:r>
            <a:endParaRPr b="1">
              <a:highlight>
                <a:srgbClr val="FFFF00"/>
              </a:highlight>
            </a:endParaRPr>
          </a:p>
          <a:p>
            <a:pPr indent="0" lvl="0" marL="0" rtl="0" algn="l">
              <a:spcBef>
                <a:spcPts val="1200"/>
              </a:spcBef>
              <a:spcAft>
                <a:spcPts val="1200"/>
              </a:spcAft>
              <a:buClr>
                <a:schemeClr val="dk1"/>
              </a:buClr>
              <a:buSzPts val="1100"/>
              <a:buFont typeface="Arial"/>
              <a:buNone/>
            </a:pPr>
            <a:r>
              <a:rPr b="1" lang="en-US">
                <a:highlight>
                  <a:srgbClr val="FFFF00"/>
                </a:highlight>
              </a:rPr>
              <a:t>HRSA</a:t>
            </a:r>
            <a:r>
              <a:rPr lang="en-US">
                <a:highlight>
                  <a:srgbClr val="FFFF00"/>
                </a:highlight>
              </a:rPr>
              <a:t> requires the governing board to assure the center is operated in compliance with applicable Federal, State, and local laws and regulations. The board must have authority for establishing or adopting policies for the conduct of the Health Center.</a:t>
            </a:r>
            <a:endParaRPr>
              <a:highlight>
                <a:srgbClr val="FFFF00"/>
              </a:highlight>
            </a:endParaRPr>
          </a:p>
        </p:txBody>
      </p:sp>
      <p:sp>
        <p:nvSpPr>
          <p:cNvPr id="106" name="Google Shape;106;g329093c59d9_0_28"/>
          <p:cNvSpPr txBox="1"/>
          <p:nvPr>
            <p:ph type="title"/>
          </p:nvPr>
        </p:nvSpPr>
        <p:spPr>
          <a:xfrm>
            <a:off x="457200" y="338328"/>
            <a:ext cx="8229600" cy="12528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lt1"/>
              </a:buClr>
              <a:buSzPts val="4400"/>
              <a:buFont typeface="Times New Roman"/>
              <a:buNone/>
            </a:pPr>
            <a:r>
              <a:rPr lang="en-US"/>
              <a:t>The Board’s Role in Compliance</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g329093c59d9_0_8"/>
          <p:cNvSpPr txBox="1"/>
          <p:nvPr>
            <p:ph type="title"/>
          </p:nvPr>
        </p:nvSpPr>
        <p:spPr>
          <a:xfrm>
            <a:off x="457200" y="338328"/>
            <a:ext cx="8229600" cy="12528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lt1"/>
              </a:buClr>
              <a:buSzPts val="4400"/>
              <a:buFont typeface="Times New Roman"/>
              <a:buNone/>
            </a:pPr>
            <a:r>
              <a:rPr lang="en-US"/>
              <a:t>Roles Within the Organization</a:t>
            </a:r>
            <a:endParaRPr/>
          </a:p>
        </p:txBody>
      </p:sp>
      <p:graphicFrame>
        <p:nvGraphicFramePr>
          <p:cNvPr id="112" name="Google Shape;112;g329093c59d9_0_8"/>
          <p:cNvGraphicFramePr/>
          <p:nvPr/>
        </p:nvGraphicFramePr>
        <p:xfrm>
          <a:off x="952500" y="2185800"/>
          <a:ext cx="3000000" cy="3000000"/>
        </p:xfrm>
        <a:graphic>
          <a:graphicData uri="http://schemas.openxmlformats.org/drawingml/2006/table">
            <a:tbl>
              <a:tblPr>
                <a:noFill/>
                <a:tableStyleId>{28EA1EA1-F018-42BB-B917-47B4788641CB}</a:tableStyleId>
              </a:tblPr>
              <a:tblGrid>
                <a:gridCol w="3619500"/>
                <a:gridCol w="3619500"/>
              </a:tblGrid>
              <a:tr h="571525">
                <a:tc>
                  <a:txBody>
                    <a:bodyPr/>
                    <a:lstStyle/>
                    <a:p>
                      <a:pPr indent="0" lvl="0" marL="0" rtl="0" algn="l">
                        <a:spcBef>
                          <a:spcPts val="0"/>
                        </a:spcBef>
                        <a:spcAft>
                          <a:spcPts val="0"/>
                        </a:spcAft>
                        <a:buNone/>
                      </a:pPr>
                      <a:r>
                        <a:rPr lang="en-US" sz="1800">
                          <a:solidFill>
                            <a:schemeClr val="dk2"/>
                          </a:solidFill>
                        </a:rPr>
                        <a:t>Compliance Leader</a:t>
                      </a:r>
                      <a:endParaRPr sz="1800">
                        <a:solidFill>
                          <a:schemeClr val="dk2"/>
                        </a:solidFill>
                      </a:endParaRPr>
                    </a:p>
                  </a:txBody>
                  <a:tcPr marT="91425" marB="91425" marR="91425" marL="91425"/>
                </a:tc>
                <a:tc>
                  <a:txBody>
                    <a:bodyPr/>
                    <a:lstStyle/>
                    <a:p>
                      <a:pPr indent="0" lvl="0" marL="0" rtl="0" algn="l">
                        <a:spcBef>
                          <a:spcPts val="0"/>
                        </a:spcBef>
                        <a:spcAft>
                          <a:spcPts val="0"/>
                        </a:spcAft>
                        <a:buNone/>
                      </a:pPr>
                      <a:r>
                        <a:rPr i="1" lang="en-US" sz="1800">
                          <a:solidFill>
                            <a:schemeClr val="dk2"/>
                          </a:solidFill>
                          <a:highlight>
                            <a:srgbClr val="FFFF00"/>
                          </a:highlight>
                        </a:rPr>
                        <a:t>Name</a:t>
                      </a:r>
                      <a:endParaRPr i="1" sz="1800">
                        <a:solidFill>
                          <a:schemeClr val="dk2"/>
                        </a:solidFill>
                        <a:highlight>
                          <a:srgbClr val="FFFF00"/>
                        </a:highlight>
                      </a:endParaRPr>
                    </a:p>
                  </a:txBody>
                  <a:tcPr marT="91425" marB="91425" marR="91425" marL="91425"/>
                </a:tc>
              </a:tr>
              <a:tr h="561050">
                <a:tc>
                  <a:txBody>
                    <a:bodyPr/>
                    <a:lstStyle/>
                    <a:p>
                      <a:pPr indent="0" lvl="0" marL="0" rtl="0" algn="l">
                        <a:spcBef>
                          <a:spcPts val="0"/>
                        </a:spcBef>
                        <a:spcAft>
                          <a:spcPts val="0"/>
                        </a:spcAft>
                        <a:buNone/>
                      </a:pPr>
                      <a:r>
                        <a:rPr lang="en-US" sz="1800">
                          <a:solidFill>
                            <a:schemeClr val="dk2"/>
                          </a:solidFill>
                        </a:rPr>
                        <a:t>Legal Leader</a:t>
                      </a:r>
                      <a:endParaRPr sz="1800">
                        <a:solidFill>
                          <a:schemeClr val="dk2"/>
                        </a:solidFill>
                      </a:endParaRPr>
                    </a:p>
                  </a:txBody>
                  <a:tcPr marT="91425" marB="91425" marR="91425" marL="91425"/>
                </a:tc>
                <a:tc>
                  <a:txBody>
                    <a:bodyPr/>
                    <a:lstStyle/>
                    <a:p>
                      <a:pPr indent="0" lvl="0" marL="0" rtl="0" algn="l">
                        <a:spcBef>
                          <a:spcPts val="0"/>
                        </a:spcBef>
                        <a:spcAft>
                          <a:spcPts val="0"/>
                        </a:spcAft>
                        <a:buNone/>
                      </a:pPr>
                      <a:r>
                        <a:rPr i="1" lang="en-US" sz="1800">
                          <a:solidFill>
                            <a:schemeClr val="dk2"/>
                          </a:solidFill>
                          <a:highlight>
                            <a:srgbClr val="FFFF00"/>
                          </a:highlight>
                        </a:rPr>
                        <a:t>Name</a:t>
                      </a:r>
                      <a:endParaRPr i="1" sz="1800">
                        <a:solidFill>
                          <a:schemeClr val="dk2"/>
                        </a:solidFill>
                        <a:highlight>
                          <a:srgbClr val="FFFF00"/>
                        </a:highlight>
                      </a:endParaRPr>
                    </a:p>
                  </a:txBody>
                  <a:tcPr marT="91425" marB="91425" marR="91425" marL="91425"/>
                </a:tc>
              </a:tr>
              <a:tr h="561050">
                <a:tc>
                  <a:txBody>
                    <a:bodyPr/>
                    <a:lstStyle/>
                    <a:p>
                      <a:pPr indent="0" lvl="0" marL="0" rtl="0" algn="l">
                        <a:spcBef>
                          <a:spcPts val="0"/>
                        </a:spcBef>
                        <a:spcAft>
                          <a:spcPts val="0"/>
                        </a:spcAft>
                        <a:buNone/>
                      </a:pPr>
                      <a:r>
                        <a:rPr lang="en-US" sz="1800">
                          <a:solidFill>
                            <a:schemeClr val="dk2"/>
                          </a:solidFill>
                        </a:rPr>
                        <a:t>Quality Leader</a:t>
                      </a:r>
                      <a:endParaRPr sz="1800">
                        <a:solidFill>
                          <a:schemeClr val="dk2"/>
                        </a:solidFill>
                      </a:endParaRPr>
                    </a:p>
                  </a:txBody>
                  <a:tcPr marT="91425" marB="91425" marR="91425" marL="91425"/>
                </a:tc>
                <a:tc>
                  <a:txBody>
                    <a:bodyPr/>
                    <a:lstStyle/>
                    <a:p>
                      <a:pPr indent="0" lvl="0" marL="0" rtl="0" algn="l">
                        <a:spcBef>
                          <a:spcPts val="0"/>
                        </a:spcBef>
                        <a:spcAft>
                          <a:spcPts val="0"/>
                        </a:spcAft>
                        <a:buNone/>
                      </a:pPr>
                      <a:r>
                        <a:rPr i="1" lang="en-US" sz="1800">
                          <a:solidFill>
                            <a:schemeClr val="dk2"/>
                          </a:solidFill>
                          <a:highlight>
                            <a:srgbClr val="FFFF00"/>
                          </a:highlight>
                        </a:rPr>
                        <a:t>Name</a:t>
                      </a:r>
                      <a:endParaRPr i="1" sz="1800">
                        <a:solidFill>
                          <a:schemeClr val="dk2"/>
                        </a:solidFill>
                        <a:highlight>
                          <a:srgbClr val="FFFF00"/>
                        </a:highlight>
                      </a:endParaRPr>
                    </a:p>
                  </a:txBody>
                  <a:tcPr marT="91425" marB="91425" marR="91425" marL="91425"/>
                </a:tc>
              </a:tr>
              <a:tr h="561050">
                <a:tc>
                  <a:txBody>
                    <a:bodyPr/>
                    <a:lstStyle/>
                    <a:p>
                      <a:pPr indent="0" lvl="0" marL="0" rtl="0" algn="l">
                        <a:spcBef>
                          <a:spcPts val="0"/>
                        </a:spcBef>
                        <a:spcAft>
                          <a:spcPts val="0"/>
                        </a:spcAft>
                        <a:buNone/>
                      </a:pPr>
                      <a:r>
                        <a:rPr lang="en-US" sz="1800">
                          <a:solidFill>
                            <a:schemeClr val="dk2"/>
                          </a:solidFill>
                        </a:rPr>
                        <a:t>Auditor (internal or external)</a:t>
                      </a:r>
                      <a:endParaRPr sz="1800">
                        <a:solidFill>
                          <a:schemeClr val="dk2"/>
                        </a:solidFill>
                      </a:endParaRPr>
                    </a:p>
                  </a:txBody>
                  <a:tcPr marT="91425" marB="91425" marR="91425" marL="91425"/>
                </a:tc>
                <a:tc>
                  <a:txBody>
                    <a:bodyPr/>
                    <a:lstStyle/>
                    <a:p>
                      <a:pPr indent="0" lvl="0" marL="0" rtl="0" algn="l">
                        <a:spcBef>
                          <a:spcPts val="0"/>
                        </a:spcBef>
                        <a:spcAft>
                          <a:spcPts val="0"/>
                        </a:spcAft>
                        <a:buNone/>
                      </a:pPr>
                      <a:r>
                        <a:rPr i="1" lang="en-US" sz="1800">
                          <a:solidFill>
                            <a:schemeClr val="dk2"/>
                          </a:solidFill>
                          <a:highlight>
                            <a:srgbClr val="FFFF00"/>
                          </a:highlight>
                        </a:rPr>
                        <a:t>Name</a:t>
                      </a:r>
                      <a:endParaRPr i="1" sz="1800">
                        <a:solidFill>
                          <a:schemeClr val="dk2"/>
                        </a:solidFill>
                        <a:highlight>
                          <a:srgbClr val="FFFF00"/>
                        </a:highlight>
                      </a:endParaRPr>
                    </a:p>
                  </a:txBody>
                  <a:tcPr marT="91425" marB="91425" marR="91425" marL="91425"/>
                </a:tc>
              </a:tr>
              <a:tr h="530050">
                <a:tc>
                  <a:txBody>
                    <a:bodyPr/>
                    <a:lstStyle/>
                    <a:p>
                      <a:pPr indent="0" lvl="0" marL="0" rtl="0" algn="l">
                        <a:spcBef>
                          <a:spcPts val="0"/>
                        </a:spcBef>
                        <a:spcAft>
                          <a:spcPts val="0"/>
                        </a:spcAft>
                        <a:buNone/>
                      </a:pPr>
                      <a:r>
                        <a:rPr lang="en-US" sz="1800">
                          <a:solidFill>
                            <a:schemeClr val="dk2"/>
                          </a:solidFill>
                        </a:rPr>
                        <a:t>Compliance Committee Members</a:t>
                      </a:r>
                      <a:endParaRPr sz="1800">
                        <a:solidFill>
                          <a:schemeClr val="dk2"/>
                        </a:solidFill>
                      </a:endParaRPr>
                    </a:p>
                  </a:txBody>
                  <a:tcPr marT="91425" marB="91425" marR="91425" marL="91425"/>
                </a:tc>
                <a:tc>
                  <a:txBody>
                    <a:bodyPr/>
                    <a:lstStyle/>
                    <a:p>
                      <a:pPr indent="0" lvl="0" marL="0" rtl="0" algn="l">
                        <a:spcBef>
                          <a:spcPts val="0"/>
                        </a:spcBef>
                        <a:spcAft>
                          <a:spcPts val="0"/>
                        </a:spcAft>
                        <a:buNone/>
                      </a:pPr>
                      <a:r>
                        <a:rPr i="1" lang="en-US" sz="1800">
                          <a:solidFill>
                            <a:schemeClr val="dk2"/>
                          </a:solidFill>
                          <a:highlight>
                            <a:srgbClr val="FFFF00"/>
                          </a:highlight>
                        </a:rPr>
                        <a:t>D</a:t>
                      </a:r>
                      <a:r>
                        <a:rPr i="1" lang="en-US" sz="1800">
                          <a:solidFill>
                            <a:schemeClr val="dk2"/>
                          </a:solidFill>
                          <a:highlight>
                            <a:srgbClr val="FFFF00"/>
                          </a:highlight>
                        </a:rPr>
                        <a:t>epartments represented</a:t>
                      </a:r>
                      <a:endParaRPr i="1" sz="1800">
                        <a:solidFill>
                          <a:schemeClr val="dk2"/>
                        </a:solidFill>
                        <a:highlight>
                          <a:srgbClr val="FFFF00"/>
                        </a:highlight>
                      </a:endParaRPr>
                    </a:p>
                  </a:txBody>
                  <a:tcPr marT="91425" marB="91425" marR="91425" marL="91425"/>
                </a:tc>
              </a:tr>
            </a:tbl>
          </a:graphicData>
        </a:graphic>
      </p:graphicFrame>
      <p:sp>
        <p:nvSpPr>
          <p:cNvPr id="113" name="Google Shape;113;g329093c59d9_0_8"/>
          <p:cNvSpPr txBox="1"/>
          <p:nvPr>
            <p:ph idx="1" type="body"/>
          </p:nvPr>
        </p:nvSpPr>
        <p:spPr>
          <a:xfrm>
            <a:off x="984950" y="1293425"/>
            <a:ext cx="7408200" cy="6333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2400"/>
              <a:buNone/>
            </a:pPr>
            <a:r>
              <a:rPr b="1" i="1" lang="en-US">
                <a:highlight>
                  <a:srgbClr val="FFFF00"/>
                </a:highlight>
              </a:rPr>
              <a:t>Edit this slide to reflect your organization’s structure</a:t>
            </a:r>
            <a:endParaRPr b="1" i="1">
              <a:highlight>
                <a:srgbClr val="FFFF00"/>
              </a:highlight>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2018-09-25T19:22:22Z</dcterms:created>
  <dc:creator>Gavron, Deborah</dc:creator>
</cp:coreProperties>
</file>